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F14CB-D226-4D1D-A3D0-C0711DA6CEE1}" type="datetimeFigureOut">
              <a:rPr lang="ko-KR" altLang="en-US" smtClean="0"/>
              <a:pPr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D33D7-33A5-4995-AE40-5B30FC9AEAE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00430" y="642918"/>
            <a:ext cx="3357586" cy="1000132"/>
          </a:xfrm>
        </p:spPr>
        <p:txBody>
          <a:bodyPr>
            <a:normAutofit/>
          </a:bodyPr>
          <a:lstStyle/>
          <a:p>
            <a:r>
              <a:rPr lang="ko-KR" altLang="en-US" b="1" dirty="0" smtClean="0"/>
              <a:t>피동 표현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514940" y="6029316"/>
            <a:ext cx="3629060" cy="828684"/>
          </a:xfrm>
        </p:spPr>
        <p:txBody>
          <a:bodyPr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IGSE 10</a:t>
            </a:r>
            <a:r>
              <a:rPr lang="ko-KR" altLang="en-US" b="1" dirty="0" smtClean="0">
                <a:solidFill>
                  <a:schemeClr val="tx1"/>
                </a:solidFill>
              </a:rPr>
              <a:t>기 김선경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428728" y="2143116"/>
            <a:ext cx="3357586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400" b="1" dirty="0">
                <a:latin typeface="+mj-lt"/>
                <a:ea typeface="+mj-ea"/>
                <a:cs typeface="+mj-cs"/>
              </a:rPr>
              <a:t>사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동 표현</a:t>
            </a: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143240" y="3786190"/>
            <a:ext cx="4857784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피동 표현의 일면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ko-KR" altLang="en-US" dirty="0" smtClean="0"/>
              <a:t>사동 접사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-</a:t>
            </a:r>
            <a:r>
              <a:rPr lang="ko-KR" altLang="en-US" b="1" dirty="0" smtClean="0"/>
              <a:t>이    </a:t>
            </a:r>
            <a:r>
              <a:rPr lang="ko-KR" altLang="en-US" dirty="0" smtClean="0"/>
              <a:t>기울이다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끓이다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녹이다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/>
              <a:t>리</a:t>
            </a:r>
            <a:r>
              <a:rPr lang="ko-KR" altLang="en-US" b="1" dirty="0" smtClean="0"/>
              <a:t>    </a:t>
            </a:r>
            <a:r>
              <a:rPr lang="ko-KR" altLang="en-US" dirty="0" smtClean="0"/>
              <a:t>굴리다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곯리다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그을리다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/>
              <a:t>히</a:t>
            </a:r>
            <a:r>
              <a:rPr lang="ko-KR" altLang="en-US" b="1" dirty="0" smtClean="0"/>
              <a:t>    </a:t>
            </a:r>
            <a:r>
              <a:rPr lang="ko-KR" altLang="en-US" dirty="0" smtClean="0"/>
              <a:t>괴롭히다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굽히다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넓히다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/>
              <a:t>기</a:t>
            </a:r>
            <a:r>
              <a:rPr lang="ko-KR" altLang="en-US" b="1" dirty="0" smtClean="0"/>
              <a:t>    </a:t>
            </a:r>
            <a:r>
              <a:rPr lang="ko-KR" altLang="en-US" dirty="0" smtClean="0"/>
              <a:t>굶기다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남기다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넘기다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 smtClean="0"/>
              <a:t>우    </a:t>
            </a:r>
            <a:r>
              <a:rPr lang="ko-KR" altLang="en-US" dirty="0" smtClean="0"/>
              <a:t>깨우다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끼우다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돋우</a:t>
            </a:r>
            <a:r>
              <a:rPr lang="ko-KR" altLang="en-US" dirty="0"/>
              <a:t>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 smtClean="0"/>
              <a:t>구    </a:t>
            </a:r>
            <a:r>
              <a:rPr lang="ko-KR" altLang="en-US" dirty="0" smtClean="0"/>
              <a:t>달구다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돋구다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떨구다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 err="1" smtClean="0"/>
              <a:t>이우</a:t>
            </a:r>
            <a:r>
              <a:rPr lang="ko-KR" altLang="en-US" b="1" dirty="0" smtClean="0"/>
              <a:t> </a:t>
            </a:r>
            <a:r>
              <a:rPr lang="ko-KR" altLang="en-US" dirty="0" smtClean="0"/>
              <a:t>띄우다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새우다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세우다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 smtClean="0"/>
              <a:t>추    </a:t>
            </a:r>
            <a:r>
              <a:rPr lang="ko-KR" altLang="en-US" dirty="0" smtClean="0"/>
              <a:t>갖추다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곧추다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낮추다</a:t>
            </a:r>
            <a:endParaRPr lang="en-US" altLang="ko-KR" dirty="0" smtClean="0"/>
          </a:p>
          <a:p>
            <a:r>
              <a:rPr lang="ko-KR" altLang="en-US" b="1" dirty="0" smtClean="0"/>
              <a:t>애     </a:t>
            </a:r>
            <a:r>
              <a:rPr lang="ko-KR" altLang="en-US" dirty="0" smtClean="0"/>
              <a:t>없애다</a:t>
            </a:r>
            <a:endParaRPr lang="ko-KR" altLang="en-US" dirty="0"/>
          </a:p>
        </p:txBody>
      </p:sp>
      <p:sp>
        <p:nvSpPr>
          <p:cNvPr id="6" name="덧셈 기호 5"/>
          <p:cNvSpPr/>
          <p:nvPr/>
        </p:nvSpPr>
        <p:spPr>
          <a:xfrm>
            <a:off x="6572264" y="2357430"/>
            <a:ext cx="1428760" cy="1500198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ko-KR" altLang="en-US" dirty="0" err="1" smtClean="0"/>
              <a:t>사동문</a:t>
            </a:r>
            <a:r>
              <a:rPr lang="ko-KR" altLang="en-US" dirty="0" smtClean="0"/>
              <a:t> 변환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방에서 아이가 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방에서 아이를 </a:t>
            </a:r>
            <a:r>
              <a:rPr lang="ko-KR" altLang="en-US" dirty="0" smtClean="0">
                <a:solidFill>
                  <a:srgbClr val="FF0000"/>
                </a:solidFill>
              </a:rPr>
              <a:t>재운다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r>
              <a:rPr lang="ko-KR" altLang="en-US" dirty="0" smtClean="0"/>
              <a:t>아이가 책을 읽는다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아이에게 책을 </a:t>
            </a:r>
            <a:r>
              <a:rPr lang="ko-KR" altLang="en-US" dirty="0" smtClean="0">
                <a:solidFill>
                  <a:srgbClr val="FF0000"/>
                </a:solidFill>
              </a:rPr>
              <a:t>읽힌다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r>
              <a:rPr lang="ko-KR" altLang="en-US" dirty="0" smtClean="0"/>
              <a:t>집이 넓다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집을 </a:t>
            </a:r>
            <a:r>
              <a:rPr lang="ko-KR" altLang="en-US" dirty="0" smtClean="0">
                <a:solidFill>
                  <a:srgbClr val="FF0000"/>
                </a:solidFill>
              </a:rPr>
              <a:t>넓혔다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ko-KR" altLang="en-US" dirty="0" smtClean="0"/>
              <a:t>통사적 사동문과 의미 차이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bg1">
              <a:alpha val="73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altLang="ko-KR" b="1" dirty="0" smtClean="0"/>
              <a:t>“-</a:t>
            </a:r>
            <a:r>
              <a:rPr lang="ko-KR" altLang="en-US" b="1" dirty="0" smtClean="0"/>
              <a:t>게 하다</a:t>
            </a:r>
            <a:r>
              <a:rPr lang="en-US" altLang="ko-KR" b="1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아이가 밥을 먹었다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u="sng" dirty="0" smtClean="0">
                <a:solidFill>
                  <a:schemeClr val="tx2"/>
                </a:solidFill>
              </a:rPr>
              <a:t>어머니가 아이에게 밥을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먹게 했</a:t>
            </a:r>
            <a:r>
              <a:rPr lang="ko-KR" altLang="en-US" u="sng" dirty="0" smtClean="0">
                <a:solidFill>
                  <a:schemeClr val="tx2"/>
                </a:solidFill>
              </a:rPr>
              <a:t>다</a:t>
            </a:r>
            <a:r>
              <a:rPr lang="en-US" altLang="ko-KR" u="sng" dirty="0" smtClean="0">
                <a:solidFill>
                  <a:schemeClr val="tx2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ko-KR" altLang="en-US" u="sng" dirty="0" smtClean="0">
                <a:solidFill>
                  <a:schemeClr val="tx2"/>
                </a:solidFill>
              </a:rPr>
              <a:t>어머니가 아이에게 밥을 </a:t>
            </a:r>
            <a:r>
              <a:rPr lang="ko-KR" altLang="en-US" b="1" u="sng" dirty="0" smtClean="0">
                <a:solidFill>
                  <a:schemeClr val="tx2"/>
                </a:solidFill>
              </a:rPr>
              <a:t>먹였다</a:t>
            </a:r>
            <a:r>
              <a:rPr lang="en-US" altLang="ko-KR" u="sng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b="1" dirty="0" smtClean="0"/>
              <a:t>사동접사 활용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주어가 스스로 행위</a:t>
            </a:r>
            <a:endParaRPr lang="en-US" altLang="ko-KR" b="1" dirty="0" smtClean="0"/>
          </a:p>
          <a:p>
            <a:r>
              <a:rPr lang="ko-KR" altLang="en-US" b="1" dirty="0" smtClean="0"/>
              <a:t>통사적 사동구문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주어는 시키거나 준비만 하고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행위는 사동 당한 자가 함</a:t>
            </a:r>
            <a:r>
              <a:rPr lang="en-US" altLang="ko-KR" b="1" dirty="0" smtClean="0"/>
              <a:t>. 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ko-KR" altLang="en-US" dirty="0" smtClean="0"/>
              <a:t>써서는 안 되는 사동 표현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소개 해 주세요 </a:t>
            </a:r>
            <a:r>
              <a:rPr lang="en-US" altLang="ko-KR" dirty="0" smtClean="0"/>
              <a:t>/ (x) </a:t>
            </a:r>
            <a:r>
              <a:rPr lang="ko-KR" altLang="en-US" dirty="0" smtClean="0"/>
              <a:t>소개시켜 주세요</a:t>
            </a:r>
            <a:r>
              <a:rPr lang="en-US" altLang="ko-KR" dirty="0" smtClean="0"/>
              <a:t>.</a:t>
            </a:r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교육하기가</a:t>
            </a:r>
            <a:r>
              <a:rPr lang="ko-KR" altLang="en-US" dirty="0" smtClean="0"/>
              <a:t> </a:t>
            </a:r>
            <a:r>
              <a:rPr lang="en-US" altLang="ko-KR" dirty="0" smtClean="0"/>
              <a:t>/ (x) </a:t>
            </a:r>
            <a:r>
              <a:rPr lang="ko-KR" altLang="en-US" dirty="0" smtClean="0"/>
              <a:t>교육시키기가</a:t>
            </a:r>
            <a:endParaRPr lang="en-US" altLang="ko-KR" dirty="0" smtClean="0"/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입금하지</a:t>
            </a:r>
            <a:r>
              <a:rPr lang="en-US" altLang="ko-KR" dirty="0" smtClean="0"/>
              <a:t> / (x) </a:t>
            </a:r>
            <a:r>
              <a:rPr lang="ko-KR" altLang="en-US" dirty="0" smtClean="0"/>
              <a:t>입금시키지</a:t>
            </a:r>
            <a:endParaRPr lang="en-US" altLang="ko-KR" dirty="0" smtClean="0"/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하겠습니다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r>
              <a:rPr lang="ko-KR" altLang="en-US" dirty="0" smtClean="0"/>
              <a:t> </a:t>
            </a:r>
            <a:r>
              <a:rPr lang="en-US" altLang="ko-KR" dirty="0" smtClean="0"/>
              <a:t>/ (x) </a:t>
            </a:r>
            <a:r>
              <a:rPr lang="ko-KR" altLang="en-US" dirty="0" smtClean="0"/>
              <a:t>하도록 하겠습니다</a:t>
            </a:r>
            <a:r>
              <a:rPr lang="en-US" altLang="ko-KR" dirty="0" smtClean="0"/>
              <a:t>. </a:t>
            </a:r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가죠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  <a:r>
              <a:rPr lang="en-US" altLang="ko-KR" dirty="0" smtClean="0"/>
              <a:t> / (x) </a:t>
            </a:r>
            <a:r>
              <a:rPr lang="ko-KR" altLang="en-US" dirty="0" smtClean="0"/>
              <a:t>가도록 하죠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영어 </a:t>
            </a:r>
            <a:r>
              <a:rPr lang="en-US" altLang="ko-KR" dirty="0" err="1" smtClean="0">
                <a:solidFill>
                  <a:schemeClr val="bg1"/>
                </a:solidFill>
              </a:rPr>
              <a:t>vs</a:t>
            </a:r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</a:rPr>
              <a:t>한국어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영어 피동 </a:t>
            </a:r>
            <a:r>
              <a:rPr lang="en-US" altLang="ko-KR" dirty="0" smtClean="0"/>
              <a:t>= </a:t>
            </a:r>
            <a:r>
              <a:rPr lang="ko-KR" altLang="en-US" b="1" dirty="0" smtClean="0"/>
              <a:t>수동태</a:t>
            </a:r>
            <a:endParaRPr lang="en-US" altLang="ko-KR" b="1" dirty="0" smtClean="0"/>
          </a:p>
          <a:p>
            <a:r>
              <a:rPr lang="en-US" altLang="ko-KR" dirty="0" smtClean="0"/>
              <a:t>Be </a:t>
            </a:r>
            <a:r>
              <a:rPr lang="ko-KR" altLang="en-US" dirty="0" smtClean="0"/>
              <a:t>동사 </a:t>
            </a:r>
            <a:r>
              <a:rPr lang="en-US" altLang="ko-KR" dirty="0" smtClean="0"/>
              <a:t>+ P.P</a:t>
            </a:r>
          </a:p>
          <a:p>
            <a:pPr>
              <a:buNone/>
            </a:pPr>
            <a:endParaRPr lang="en-US" altLang="ko-KR" dirty="0"/>
          </a:p>
          <a:p>
            <a:r>
              <a:rPr lang="ko-KR" altLang="en-US" dirty="0" smtClean="0"/>
              <a:t>쓰임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- Agent(</a:t>
            </a:r>
            <a:r>
              <a:rPr lang="ko-KR" altLang="en-US" dirty="0" smtClean="0"/>
              <a:t>행위자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일반인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- Agent </a:t>
            </a:r>
            <a:r>
              <a:rPr lang="ko-KR" altLang="en-US" dirty="0" smtClean="0"/>
              <a:t>가</a:t>
            </a:r>
            <a:r>
              <a:rPr lang="en-US" altLang="ko-KR" dirty="0" smtClean="0"/>
              <a:t> </a:t>
            </a:r>
            <a:r>
              <a:rPr lang="ko-KR" altLang="en-US" dirty="0" smtClean="0"/>
              <a:t>너무 분명함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- Agent 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표면에 드러내지 않으려 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- Agent </a:t>
            </a:r>
            <a:r>
              <a:rPr lang="ko-KR" altLang="en-US" dirty="0" smtClean="0"/>
              <a:t>가</a:t>
            </a:r>
            <a:r>
              <a:rPr lang="en-US" altLang="ko-KR" dirty="0" smtClean="0"/>
              <a:t> </a:t>
            </a:r>
            <a:r>
              <a:rPr lang="ko-KR" altLang="en-US" dirty="0" smtClean="0"/>
              <a:t>불분명함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피동형 표현 비교 </a:t>
            </a:r>
            <a:r>
              <a:rPr lang="en-US" altLang="ko-KR" dirty="0" smtClean="0">
                <a:solidFill>
                  <a:schemeClr val="bg1"/>
                </a:solidFill>
              </a:rPr>
              <a:t>1.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214314" y="2000240"/>
          <a:ext cx="8715404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02"/>
                <a:gridCol w="4357702"/>
              </a:tblGrid>
              <a:tr h="5073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영어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한국어</a:t>
                      </a:r>
                      <a:endParaRPr lang="ko-KR" altLang="en-US" sz="2400" dirty="0"/>
                    </a:p>
                  </a:txBody>
                  <a:tcPr/>
                </a:tc>
              </a:tr>
              <a:tr h="9250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English and</a:t>
                      </a:r>
                      <a:r>
                        <a:rPr lang="en-US" altLang="ko-KR" sz="2400" baseline="0" dirty="0" smtClean="0"/>
                        <a:t> French are spoken in Canada.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캐나다에서는 영어와 불어를 쓴다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</a:tr>
              <a:tr h="9250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What is this flower called</a:t>
                      </a:r>
                      <a:r>
                        <a:rPr lang="en-US" altLang="ko-KR" sz="2400" baseline="0" dirty="0" smtClean="0"/>
                        <a:t> in English?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이 꽃은 영어로는 뭐라고 부릅니까</a:t>
                      </a:r>
                      <a:r>
                        <a:rPr lang="en-US" altLang="ko-KR" sz="2400" dirty="0" smtClean="0"/>
                        <a:t>?</a:t>
                      </a:r>
                    </a:p>
                  </a:txBody>
                  <a:tcPr/>
                </a:tc>
              </a:tr>
              <a:tr h="9250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A doctor</a:t>
                      </a:r>
                      <a:r>
                        <a:rPr lang="en-US" altLang="ko-KR" sz="2400" baseline="0" dirty="0" smtClean="0"/>
                        <a:t> must be sent for at once.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의사를 당장 불러야지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</a:tr>
              <a:tr h="9250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Your earliest</a:t>
                      </a:r>
                      <a:r>
                        <a:rPr lang="en-US" altLang="ko-KR" sz="2400" baseline="0" dirty="0" smtClean="0"/>
                        <a:t> reply will be appreciated.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조속히 답장을 보내 주시면 감사하겠습니다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</a:tr>
              <a:tr h="5073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He was killed in Vietnam.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그는 월남에서 전사했다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2500298" y="1428736"/>
            <a:ext cx="4403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dirty="0" smtClean="0">
                <a:solidFill>
                  <a:srgbClr val="FF0000"/>
                </a:solidFill>
              </a:rPr>
              <a:t>한국어 </a:t>
            </a:r>
            <a:r>
              <a:rPr lang="en-US" altLang="ko-KR" b="1" dirty="0" smtClean="0">
                <a:solidFill>
                  <a:srgbClr val="FF0000"/>
                </a:solidFill>
              </a:rPr>
              <a:t>: </a:t>
            </a:r>
            <a:r>
              <a:rPr lang="ko-KR" altLang="en-US" b="1" dirty="0" smtClean="0">
                <a:solidFill>
                  <a:srgbClr val="FF0000"/>
                </a:solidFill>
              </a:rPr>
              <a:t> 능동</a:t>
            </a:r>
            <a:r>
              <a:rPr lang="en-US" altLang="ko-KR" b="1" dirty="0" smtClean="0">
                <a:solidFill>
                  <a:srgbClr val="FF0000"/>
                </a:solidFill>
              </a:rPr>
              <a:t>! “</a:t>
            </a:r>
            <a:r>
              <a:rPr lang="ko-KR" altLang="en-US" b="1" dirty="0" smtClean="0">
                <a:solidFill>
                  <a:srgbClr val="FF0000"/>
                </a:solidFill>
              </a:rPr>
              <a:t>주어 생략</a:t>
            </a:r>
            <a:r>
              <a:rPr lang="en-US" altLang="ko-KR" b="1" dirty="0" smtClean="0">
                <a:solidFill>
                  <a:srgbClr val="FF0000"/>
                </a:solidFill>
              </a:rPr>
              <a:t>” </a:t>
            </a:r>
            <a:r>
              <a:rPr lang="ko-KR" altLang="en-US" b="1" dirty="0" smtClean="0">
                <a:solidFill>
                  <a:srgbClr val="FF0000"/>
                </a:solidFill>
              </a:rPr>
              <a:t>특성 때문임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피동형 표현 비교 </a:t>
            </a:r>
            <a:r>
              <a:rPr lang="en-US" altLang="ko-KR" dirty="0" smtClean="0">
                <a:solidFill>
                  <a:schemeClr val="bg1"/>
                </a:solidFill>
              </a:rPr>
              <a:t>2.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28596" y="4286256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영어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한국어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Can</a:t>
                      </a:r>
                      <a:r>
                        <a:rPr lang="en-US" altLang="ko-KR" sz="2400" baseline="0" dirty="0" smtClean="0"/>
                        <a:t> you see anything?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무엇이 보입니까</a:t>
                      </a:r>
                      <a:r>
                        <a:rPr lang="en-US" altLang="ko-KR" sz="2400" dirty="0" smtClean="0"/>
                        <a:t>?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He heard his wife snoring.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아내의 코고는 소리가 들렸다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8662" y="1857364"/>
            <a:ext cx="69294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* </a:t>
            </a:r>
            <a:r>
              <a:rPr lang="ko-KR" altLang="en-US" sz="2400" b="1" dirty="0" smtClean="0"/>
              <a:t>영어   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인간 주어 중심적 발상 </a:t>
            </a:r>
            <a:r>
              <a:rPr lang="en-US" altLang="ko-KR" sz="2400" b="1" dirty="0" smtClean="0"/>
              <a:t>–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능동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US" altLang="ko-KR" sz="2400" b="1" dirty="0" smtClean="0"/>
              <a:t>              </a:t>
            </a:r>
            <a:r>
              <a:rPr lang="en-US" altLang="ko-K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Can you see anything?</a:t>
            </a:r>
            <a:endParaRPr lang="en-US" altLang="ko-K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altLang="ko-KR" sz="2400" b="1" dirty="0" smtClean="0"/>
          </a:p>
          <a:p>
            <a:r>
              <a:rPr lang="en-US" altLang="ko-KR" sz="2400" b="1" dirty="0" smtClean="0"/>
              <a:t>* </a:t>
            </a:r>
            <a:r>
              <a:rPr lang="ko-KR" altLang="en-US" sz="2400" b="1" dirty="0" smtClean="0"/>
              <a:t>한국어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상황 중심적 발상 </a:t>
            </a:r>
            <a:r>
              <a:rPr lang="en-US" altLang="ko-KR" sz="2400" b="1" dirty="0" smtClean="0"/>
              <a:t>–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피동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ko-KR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무엇이 보이니</a:t>
            </a:r>
            <a:r>
              <a:rPr lang="en-US" altLang="ko-K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ko-KR" alt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피동성의 의미와 형식 변인들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357298"/>
            <a:ext cx="8686800" cy="550070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b="1" dirty="0" smtClean="0"/>
              <a:t>피동의 의미가 피동형이 아닌 자동사 등으로 나타낼 수 있다</a:t>
            </a:r>
            <a:r>
              <a:rPr lang="en-US" altLang="ko-KR" b="1" dirty="0" smtClean="0"/>
              <a:t>.</a:t>
            </a:r>
          </a:p>
          <a:p>
            <a:pPr marL="514350" indent="-514350">
              <a:buNone/>
            </a:pP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- sell, open</a:t>
            </a:r>
          </a:p>
          <a:p>
            <a:pPr marL="514350" indent="-514350">
              <a:buNone/>
            </a:pPr>
            <a:endParaRPr lang="en-US" altLang="ko-KR" b="1" dirty="0" smtClean="0"/>
          </a:p>
          <a:p>
            <a:pPr marL="514350" indent="-514350">
              <a:buNone/>
            </a:pPr>
            <a:r>
              <a:rPr lang="en-US" altLang="ko-KR" b="1" dirty="0" smtClean="0"/>
              <a:t>2. </a:t>
            </a:r>
            <a:r>
              <a:rPr lang="ko-KR" altLang="en-US" b="1" dirty="0" smtClean="0"/>
              <a:t>형식상으로는 피동이지만 의미상 피동성이 약할 수 있다</a:t>
            </a:r>
            <a:r>
              <a:rPr lang="en-US" altLang="ko-KR" b="1" dirty="0" smtClean="0"/>
              <a:t>.</a:t>
            </a:r>
          </a:p>
          <a:p>
            <a:pPr marL="514350" indent="-514350">
              <a:buNone/>
            </a:pPr>
            <a:r>
              <a:rPr lang="en-US" altLang="ko-K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- be interested in, be surprised at</a:t>
            </a:r>
          </a:p>
          <a:p>
            <a:pPr marL="514350" indent="-514350">
              <a:buNone/>
            </a:pPr>
            <a:r>
              <a:rPr lang="en-US" altLang="ko-K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- 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의사 수동태</a:t>
            </a:r>
            <a:endParaRPr lang="en-US" altLang="ko-KR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None/>
            </a:pPr>
            <a:endParaRPr lang="en-US" altLang="ko-KR" b="1" dirty="0" smtClean="0"/>
          </a:p>
          <a:p>
            <a:pPr marL="514350" indent="-514350">
              <a:buNone/>
            </a:pPr>
            <a:r>
              <a:rPr lang="en-US" altLang="ko-KR" b="1" dirty="0" smtClean="0"/>
              <a:t>3. </a:t>
            </a:r>
            <a:r>
              <a:rPr lang="ko-KR" altLang="en-US" b="1" dirty="0" smtClean="0"/>
              <a:t>대응하는 </a:t>
            </a:r>
            <a:r>
              <a:rPr lang="ko-KR" altLang="en-US" b="1" dirty="0" err="1" smtClean="0"/>
              <a:t>능동형을</a:t>
            </a:r>
            <a:r>
              <a:rPr lang="ko-KR" altLang="en-US" b="1" dirty="0" smtClean="0"/>
              <a:t>  설정하기가 어려울 수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있다</a:t>
            </a:r>
            <a:r>
              <a:rPr lang="en-US" altLang="ko-KR" b="1" dirty="0" smtClean="0"/>
              <a:t>.</a:t>
            </a:r>
          </a:p>
          <a:p>
            <a:pPr marL="514350" indent="-51435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떨다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걸리다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박히다</a:t>
            </a:r>
            <a:endParaRPr lang="en-US" altLang="ko-KR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14350" indent="-514350">
              <a:buNone/>
            </a:pPr>
            <a:endParaRPr lang="en-US" altLang="ko-KR" b="1" dirty="0"/>
          </a:p>
          <a:p>
            <a:pPr marL="514350" indent="-514350">
              <a:buNone/>
            </a:pPr>
            <a:r>
              <a:rPr lang="en-US" altLang="ko-KR" b="1" dirty="0" smtClean="0"/>
              <a:t>4. </a:t>
            </a:r>
            <a:r>
              <a:rPr lang="ko-KR" altLang="en-US" b="1" dirty="0" smtClean="0"/>
              <a:t>영어의 </a:t>
            </a:r>
            <a:r>
              <a:rPr lang="ko-KR" altLang="en-US" b="1" dirty="0" err="1" smtClean="0"/>
              <a:t>동사구의</a:t>
            </a:r>
            <a:r>
              <a:rPr lang="ko-KR" altLang="en-US" b="1" dirty="0" smtClean="0"/>
              <a:t> 형태적 특성으로 인해 영어의 피동형이 한국어에서는 자연스럽지 못할 수 있다</a:t>
            </a:r>
            <a:r>
              <a:rPr lang="en-US" altLang="ko-KR" b="1" dirty="0" smtClean="0"/>
              <a:t>.</a:t>
            </a:r>
          </a:p>
          <a:p>
            <a:pPr marL="514350" indent="-51435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take advantage of</a:t>
            </a:r>
          </a:p>
          <a:p>
            <a:pPr marL="514350" indent="-514350"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Autofit/>
          </a:bodyPr>
          <a:lstStyle/>
          <a:p>
            <a:pPr marL="514350" indent="-514350"/>
            <a:r>
              <a:rPr lang="ko-KR" altLang="en-US" sz="3200" b="1" dirty="0" smtClean="0">
                <a:solidFill>
                  <a:schemeClr val="bg1"/>
                </a:solidFill>
              </a:rPr>
              <a:t>자동사로 피동의 의미를 나타낼 수 있다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. -1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38591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b="1" dirty="0" smtClean="0">
                <a:solidFill>
                  <a:schemeClr val="tx2"/>
                </a:solidFill>
              </a:rPr>
              <a:t>Will such a long novel </a:t>
            </a:r>
            <a:r>
              <a:rPr lang="en-US" altLang="ko-KR" b="1" dirty="0" smtClean="0">
                <a:solidFill>
                  <a:srgbClr val="FF0000"/>
                </a:solidFill>
              </a:rPr>
              <a:t>sell</a:t>
            </a:r>
            <a:r>
              <a:rPr lang="en-US" altLang="ko-KR" b="1" dirty="0" smtClean="0">
                <a:solidFill>
                  <a:schemeClr val="tx2"/>
                </a:solidFill>
              </a:rPr>
              <a:t> well?</a:t>
            </a:r>
          </a:p>
          <a:p>
            <a:r>
              <a:rPr lang="ko-KR" altLang="en-US" b="1" dirty="0" smtClean="0">
                <a:solidFill>
                  <a:schemeClr val="tx2"/>
                </a:solidFill>
              </a:rPr>
              <a:t>그렇게 긴 소설이 잘 팔릴까요</a:t>
            </a:r>
            <a:r>
              <a:rPr lang="en-US" altLang="ko-KR" b="1" dirty="0" smtClean="0">
                <a:solidFill>
                  <a:schemeClr val="tx2"/>
                </a:solidFill>
              </a:rPr>
              <a:t>?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그저 사고 파는 판매행위가 아니라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잘 팔리는 것만큼이나 성공적</a:t>
            </a:r>
            <a:r>
              <a:rPr lang="en-US" altLang="ko-KR" dirty="0" smtClean="0"/>
              <a:t>/</a:t>
            </a:r>
            <a:r>
              <a:rPr lang="ko-KR" altLang="en-US" dirty="0" smtClean="0"/>
              <a:t>잘 쓰여진</a:t>
            </a:r>
            <a:r>
              <a:rPr lang="en-US" altLang="ko-KR" dirty="0" smtClean="0"/>
              <a:t>/</a:t>
            </a:r>
            <a:r>
              <a:rPr lang="ko-KR" altLang="en-US" dirty="0" smtClean="0"/>
              <a:t>흥미진진한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의미가 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>
                <a:solidFill>
                  <a:srgbClr val="FF0000"/>
                </a:solidFill>
              </a:rPr>
              <a:t>자동사가 피동의 의미를 나타낼 때는 부사</a:t>
            </a:r>
            <a:r>
              <a:rPr lang="en-US" altLang="ko-KR" dirty="0" smtClean="0">
                <a:solidFill>
                  <a:srgbClr val="FF0000"/>
                </a:solidFill>
              </a:rPr>
              <a:t>(</a:t>
            </a:r>
            <a:r>
              <a:rPr lang="ko-KR" altLang="en-US" dirty="0" smtClean="0">
                <a:solidFill>
                  <a:srgbClr val="FF0000"/>
                </a:solidFill>
              </a:rPr>
              <a:t>구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ko-KR" altLang="en-US" dirty="0" smtClean="0">
                <a:solidFill>
                  <a:srgbClr val="FF0000"/>
                </a:solidFill>
              </a:rPr>
              <a:t>를 반드시 수반해야 한다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altLang="ko-KR" dirty="0" smtClean="0"/>
              <a:t>   &lt;</a:t>
            </a:r>
            <a:r>
              <a:rPr lang="ko-KR" altLang="en-US" dirty="0" smtClean="0"/>
              <a:t>예시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Mary </a:t>
            </a:r>
            <a:r>
              <a:rPr lang="en-US" altLang="ko-KR" b="1" u="sng" dirty="0" smtClean="0">
                <a:solidFill>
                  <a:srgbClr val="FF0000"/>
                </a:solidFill>
              </a:rPr>
              <a:t>photographs</a:t>
            </a:r>
            <a:r>
              <a:rPr lang="en-US" altLang="ko-KR" dirty="0" smtClean="0"/>
              <a:t> well.</a:t>
            </a:r>
          </a:p>
          <a:p>
            <a:r>
              <a:rPr lang="en-US" altLang="ko-KR" dirty="0" smtClean="0"/>
              <a:t>These shirts </a:t>
            </a:r>
            <a:r>
              <a:rPr lang="en-US" altLang="ko-KR" b="1" u="sng" dirty="0" smtClean="0">
                <a:solidFill>
                  <a:srgbClr val="FF0000"/>
                </a:solidFill>
              </a:rPr>
              <a:t>wash</a:t>
            </a:r>
            <a:r>
              <a:rPr lang="en-US" altLang="ko-KR" dirty="0" smtClean="0"/>
              <a:t> very easily.</a:t>
            </a:r>
          </a:p>
          <a:p>
            <a:r>
              <a:rPr lang="en-US" altLang="ko-KR" dirty="0" smtClean="0"/>
              <a:t>This pen </a:t>
            </a:r>
            <a:r>
              <a:rPr lang="en-US" altLang="ko-KR" b="1" u="sng" dirty="0" smtClean="0">
                <a:solidFill>
                  <a:srgbClr val="FF0000"/>
                </a:solidFill>
              </a:rPr>
              <a:t>writes</a:t>
            </a:r>
            <a:r>
              <a:rPr lang="en-US" altLang="ko-KR" dirty="0" smtClean="0"/>
              <a:t> smoothly.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3200" b="1" dirty="0" smtClean="0">
                <a:solidFill>
                  <a:schemeClr val="bg1"/>
                </a:solidFill>
              </a:rPr>
              <a:t>자동사로 피동의 의미를 나타낼 수 있다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. -2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500174"/>
            <a:ext cx="8686800" cy="5257800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door quietly </a:t>
            </a:r>
            <a:r>
              <a:rPr lang="en-US" altLang="ko-KR" b="1" u="sng" dirty="0" smtClean="0">
                <a:solidFill>
                  <a:srgbClr val="FF0000"/>
                </a:solidFill>
              </a:rPr>
              <a:t>opened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a small boy entered the room.</a:t>
            </a:r>
          </a:p>
          <a:p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문이 소리 없이 열리고 한 소년이 방으로 들어왔다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n-US" altLang="ko-KR" dirty="0" smtClean="0"/>
              <a:t>   ‘</a:t>
            </a:r>
            <a:r>
              <a:rPr lang="ko-KR" altLang="en-US" dirty="0" smtClean="0"/>
              <a:t>마치 저절로</a:t>
            </a:r>
            <a:r>
              <a:rPr lang="en-US" altLang="ko-KR" dirty="0" smtClean="0"/>
              <a:t>~’</a:t>
            </a:r>
            <a:r>
              <a:rPr lang="ko-KR" altLang="en-US" dirty="0" smtClean="0"/>
              <a:t>라는 의미를 담고 있음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(</a:t>
            </a:r>
            <a:r>
              <a:rPr lang="ko-KR" altLang="en-US" dirty="0" smtClean="0"/>
              <a:t>그밖에</a:t>
            </a:r>
            <a:r>
              <a:rPr lang="en-US" altLang="ko-KR" dirty="0" smtClean="0"/>
              <a:t>…)</a:t>
            </a:r>
          </a:p>
          <a:p>
            <a:pPr>
              <a:buNone/>
            </a:pPr>
            <a:r>
              <a:rPr lang="en-US" altLang="ko-KR" dirty="0" smtClean="0"/>
              <a:t>   open, burst, close, drop, grow, hang, hurt, melt, move, roll, shake, shut, stop, turn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072198" y="2571744"/>
            <a:ext cx="2698750" cy="2401888"/>
          </a:xfrm>
          <a:prstGeom prst="rect">
            <a:avLst/>
          </a:prstGeom>
          <a:solidFill>
            <a:srgbClr val="567400">
              <a:alpha val="20000"/>
            </a:srgbClr>
          </a:solidFill>
          <a:ln w="2857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latinLnBrk="0" hangingPunct="0"/>
            <a:r>
              <a:rPr lang="en-US" altLang="ko-KR" sz="2000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ea typeface="HY헤드라인M" pitchFamily="18" charset="-127"/>
              </a:rPr>
              <a:t>1. agent </a:t>
            </a:r>
            <a:r>
              <a:rPr lang="ko-KR" altLang="en-US" dirty="0" smtClean="0">
                <a:ea typeface="HY헤드라인M" pitchFamily="18" charset="-127"/>
              </a:rPr>
              <a:t>차이점</a:t>
            </a:r>
            <a:endParaRPr lang="en-US" altLang="ko-KR" dirty="0" smtClean="0">
              <a:ea typeface="HY헤드라인M" pitchFamily="18" charset="-127"/>
            </a:endParaRPr>
          </a:p>
          <a:p>
            <a:pPr eaLnBrk="0" latinLnBrk="0" hangingPunct="0"/>
            <a:r>
              <a:rPr lang="en-US" altLang="ko-KR" dirty="0">
                <a:ea typeface="HY헤드라인M" pitchFamily="18" charset="-127"/>
              </a:rPr>
              <a:t> </a:t>
            </a:r>
            <a:r>
              <a:rPr lang="en-US" altLang="ko-KR" dirty="0" smtClean="0">
                <a:ea typeface="HY헤드라인M" pitchFamily="18" charset="-127"/>
              </a:rPr>
              <a:t>2. </a:t>
            </a:r>
            <a:r>
              <a:rPr lang="ko-KR" altLang="en-US" dirty="0" smtClean="0">
                <a:ea typeface="HY헤드라인M" pitchFamily="18" charset="-127"/>
              </a:rPr>
              <a:t>상황중심과 인간중심</a:t>
            </a:r>
            <a:endParaRPr lang="en-US" altLang="ko-KR" dirty="0" smtClean="0">
              <a:ea typeface="HY헤드라인M" pitchFamily="18" charset="-127"/>
            </a:endParaRPr>
          </a:p>
          <a:p>
            <a:pPr eaLnBrk="0" latinLnBrk="0" hangingPunct="0"/>
            <a:r>
              <a:rPr lang="en-US" altLang="ko-KR" dirty="0">
                <a:ea typeface="HY헤드라인M" pitchFamily="18" charset="-127"/>
              </a:rPr>
              <a:t> </a:t>
            </a:r>
            <a:r>
              <a:rPr lang="en-US" altLang="ko-KR" dirty="0" smtClean="0">
                <a:ea typeface="HY헤드라인M" pitchFamily="18" charset="-127"/>
              </a:rPr>
              <a:t>3. </a:t>
            </a:r>
            <a:r>
              <a:rPr lang="ko-KR" altLang="en-US" dirty="0" smtClean="0">
                <a:ea typeface="HY헤드라인M" pitchFamily="18" charset="-127"/>
              </a:rPr>
              <a:t>피동성의 변인 </a:t>
            </a:r>
            <a:r>
              <a:rPr lang="ko-KR" altLang="en-US" dirty="0" smtClean="0">
                <a:ea typeface="HY헤드라인M" pitchFamily="18" charset="-127"/>
              </a:rPr>
              <a:t>차이</a:t>
            </a:r>
            <a:endParaRPr lang="en-US" altLang="ko-KR" dirty="0" smtClean="0">
              <a:ea typeface="HY헤드라인M" pitchFamily="18" charset="-127"/>
            </a:endParaRPr>
          </a:p>
          <a:p>
            <a:pPr eaLnBrk="0" latinLnBrk="0" hangingPunct="0"/>
            <a:endParaRPr lang="ko-KR" altLang="ko-KR" dirty="0">
              <a:ea typeface="HY헤드라인M" pitchFamily="18" charset="-127"/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6072198" y="1643050"/>
            <a:ext cx="2584450" cy="784225"/>
          </a:xfrm>
          <a:prstGeom prst="roundRect">
            <a:avLst>
              <a:gd name="adj" fmla="val 50000"/>
            </a:avLst>
          </a:prstGeom>
          <a:solidFill>
            <a:srgbClr val="669900"/>
          </a:soli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3600" dirty="0" smtClean="0">
                <a:solidFill>
                  <a:schemeClr val="bg1"/>
                </a:solidFill>
              </a:rPr>
              <a:t>영 </a:t>
            </a:r>
            <a:r>
              <a:rPr lang="en-US" altLang="ko-KR" sz="3600" dirty="0" smtClean="0">
                <a:solidFill>
                  <a:schemeClr val="bg1"/>
                </a:solidFill>
              </a:rPr>
              <a:t>VS </a:t>
            </a:r>
            <a:r>
              <a:rPr lang="ko-KR" altLang="en-US" sz="3600" dirty="0" smtClean="0">
                <a:solidFill>
                  <a:schemeClr val="bg1"/>
                </a:solidFill>
              </a:rPr>
              <a:t>한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286116" y="2571744"/>
            <a:ext cx="2698750" cy="2401887"/>
          </a:xfrm>
          <a:prstGeom prst="rect">
            <a:avLst/>
          </a:prstGeom>
          <a:solidFill>
            <a:srgbClr val="143B9E">
              <a:alpha val="20000"/>
            </a:srgbClr>
          </a:solidFill>
          <a:ln w="28575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AutoNum type="arabicPeriod"/>
            </a:pPr>
            <a:r>
              <a:rPr lang="ko-KR" altLang="en-US" sz="2000" dirty="0" smtClean="0"/>
              <a:t>사동사와 사동접사</a:t>
            </a:r>
            <a:endParaRPr lang="en-US" altLang="ko-KR" sz="2000" dirty="0" smtClean="0"/>
          </a:p>
          <a:p>
            <a:pPr marL="342900" indent="-342900">
              <a:buAutoNum type="arabicPeriod"/>
            </a:pPr>
            <a:r>
              <a:rPr lang="ko-KR" altLang="en-US" sz="2000" dirty="0" err="1" smtClean="0"/>
              <a:t>사동문</a:t>
            </a:r>
            <a:r>
              <a:rPr lang="ko-KR" altLang="en-US" sz="2000" dirty="0" smtClean="0"/>
              <a:t> 변환</a:t>
            </a:r>
            <a:endParaRPr lang="en-US" altLang="ko-KR" sz="2000" dirty="0" smtClean="0"/>
          </a:p>
          <a:p>
            <a:pPr marL="342900" indent="-342900">
              <a:buAutoNum type="arabicPeriod"/>
            </a:pPr>
            <a:r>
              <a:rPr lang="ko-KR" altLang="en-US" sz="2000" dirty="0" smtClean="0"/>
              <a:t>통사적 </a:t>
            </a:r>
            <a:r>
              <a:rPr lang="ko-KR" altLang="en-US" sz="2000" dirty="0" err="1" smtClean="0"/>
              <a:t>사동문</a:t>
            </a:r>
            <a:r>
              <a:rPr lang="en-US" altLang="ko-KR" sz="2000" dirty="0" smtClean="0"/>
              <a:t>\</a:t>
            </a:r>
          </a:p>
          <a:p>
            <a:pPr marL="342900" indent="-342900">
              <a:buAutoNum type="arabicPeriod"/>
            </a:pPr>
            <a:r>
              <a:rPr lang="ko-KR" altLang="en-US" sz="2000" dirty="0" smtClean="0"/>
              <a:t>주의</a:t>
            </a:r>
            <a:r>
              <a:rPr lang="en-US" altLang="ko-KR" sz="2000" dirty="0" smtClean="0"/>
              <a:t>!</a:t>
            </a:r>
            <a:endParaRPr lang="ko-KR" altLang="en-US" sz="2000" dirty="0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286116" y="1643050"/>
            <a:ext cx="2584450" cy="784225"/>
          </a:xfrm>
          <a:prstGeom prst="roundRect">
            <a:avLst>
              <a:gd name="adj" fmla="val 50000"/>
            </a:avLst>
          </a:prstGeom>
          <a:solidFill>
            <a:srgbClr val="0099CC"/>
          </a:soli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3600" b="1" dirty="0" smtClean="0">
                <a:solidFill>
                  <a:schemeClr val="bg1"/>
                </a:solidFill>
              </a:rPr>
              <a:t>시키다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57158" y="2571744"/>
            <a:ext cx="2698750" cy="2401887"/>
          </a:xfrm>
          <a:prstGeom prst="rect">
            <a:avLst/>
          </a:prstGeom>
          <a:solidFill>
            <a:srgbClr val="FF9900">
              <a:alpha val="20000"/>
            </a:srgbClr>
          </a:solidFill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2000" dirty="0" smtClean="0"/>
              <a:t>1. </a:t>
            </a:r>
            <a:r>
              <a:rPr lang="ko-KR" altLang="en-US" sz="2000" dirty="0" smtClean="0"/>
              <a:t>피동사와 피동접사</a:t>
            </a:r>
            <a:endParaRPr lang="en-US" altLang="ko-KR" sz="2000" dirty="0" smtClean="0"/>
          </a:p>
          <a:p>
            <a:r>
              <a:rPr lang="en-US" altLang="ko-KR" sz="2000" dirty="0" smtClean="0"/>
              <a:t>2. </a:t>
            </a:r>
            <a:r>
              <a:rPr lang="ko-KR" altLang="en-US" sz="2000" dirty="0" smtClean="0"/>
              <a:t>피동문 변환</a:t>
            </a:r>
            <a:endParaRPr lang="en-US" altLang="ko-KR" sz="2000" dirty="0" smtClean="0"/>
          </a:p>
          <a:p>
            <a:r>
              <a:rPr lang="en-US" altLang="ko-KR" sz="2000" dirty="0" smtClean="0"/>
              <a:t>3. </a:t>
            </a:r>
            <a:r>
              <a:rPr lang="ko-KR" altLang="en-US" sz="2000" dirty="0" smtClean="0"/>
              <a:t>통사적 피동문</a:t>
            </a:r>
            <a:endParaRPr lang="en-US" altLang="ko-KR" sz="2000" dirty="0" smtClean="0"/>
          </a:p>
          <a:p>
            <a:r>
              <a:rPr lang="en-US" altLang="ko-KR" sz="2000" dirty="0" smtClean="0"/>
              <a:t>4. </a:t>
            </a:r>
            <a:r>
              <a:rPr lang="ko-KR" altLang="en-US" sz="2000" dirty="0" smtClean="0"/>
              <a:t>주의</a:t>
            </a:r>
            <a:r>
              <a:rPr lang="en-US" altLang="ko-KR" sz="2000" dirty="0" smtClean="0"/>
              <a:t>!) </a:t>
            </a:r>
            <a:r>
              <a:rPr lang="ko-KR" altLang="en-US" sz="2000" dirty="0" smtClean="0"/>
              <a:t>이중피동</a:t>
            </a:r>
            <a:endParaRPr lang="en-US" altLang="ko-KR" sz="2000" dirty="0" smtClean="0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428596" y="1571612"/>
            <a:ext cx="2584450" cy="784225"/>
          </a:xfrm>
          <a:prstGeom prst="roundRect">
            <a:avLst>
              <a:gd name="adj" fmla="val 50000"/>
            </a:avLst>
          </a:prstGeom>
          <a:solidFill>
            <a:srgbClr val="CC9900"/>
          </a:solidFill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3600" b="1" dirty="0" smtClean="0">
                <a:solidFill>
                  <a:schemeClr val="bg1"/>
                </a:solidFill>
              </a:rPr>
              <a:t>당하다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 flipV="1">
            <a:off x="377825" y="2379663"/>
            <a:ext cx="2640013" cy="517525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2">
                  <a:alpha val="80000"/>
                </a:schemeClr>
              </a:gs>
              <a:gs pos="100000">
                <a:schemeClr val="bg2">
                  <a:gamma/>
                  <a:shade val="96863"/>
                  <a:invGamma/>
                  <a:alpha val="24001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28596" y="428604"/>
            <a:ext cx="2638425" cy="944563"/>
          </a:xfrm>
          <a:prstGeom prst="rect">
            <a:avLst/>
          </a:prstGeom>
          <a:solidFill>
            <a:srgbClr val="99CC00">
              <a:alpha val="5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4000" dirty="0" smtClean="0"/>
              <a:t>피동표현</a:t>
            </a:r>
            <a:endParaRPr lang="ko-KR" altLang="en-US" sz="4000" dirty="0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214678" y="428604"/>
            <a:ext cx="2638425" cy="944563"/>
          </a:xfrm>
          <a:prstGeom prst="rect">
            <a:avLst/>
          </a:prstGeom>
          <a:solidFill>
            <a:srgbClr val="99CC00">
              <a:alpha val="5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4000" dirty="0" smtClean="0"/>
              <a:t>사동표현</a:t>
            </a:r>
            <a:endParaRPr lang="ko-KR" altLang="en-US" sz="4000" dirty="0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6000760" y="428604"/>
            <a:ext cx="2638425" cy="944563"/>
          </a:xfrm>
          <a:prstGeom prst="rect">
            <a:avLst/>
          </a:prstGeom>
          <a:solidFill>
            <a:srgbClr val="99CC00">
              <a:alpha val="5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3200" b="1" dirty="0" smtClean="0"/>
              <a:t>피동문의 일면</a:t>
            </a:r>
            <a:endParaRPr lang="ko-KR" altLang="en-US" sz="3200" b="1" dirty="0"/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 flipV="1">
            <a:off x="3221038" y="2379663"/>
            <a:ext cx="2640012" cy="517525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2">
                  <a:alpha val="80000"/>
                </a:schemeClr>
              </a:gs>
              <a:gs pos="100000">
                <a:schemeClr val="bg2">
                  <a:gamma/>
                  <a:shade val="96863"/>
                  <a:invGamma/>
                  <a:alpha val="24001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 flipV="1">
            <a:off x="6067425" y="2379663"/>
            <a:ext cx="2640013" cy="517525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2">
                  <a:alpha val="80000"/>
                </a:schemeClr>
              </a:gs>
              <a:gs pos="100000">
                <a:schemeClr val="bg2">
                  <a:gamma/>
                  <a:shade val="96863"/>
                  <a:invGamma/>
                  <a:alpha val="24001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animBg="1"/>
      <p:bldP spid="12292" grpId="0" animBg="1"/>
      <p:bldP spid="12293" grpId="0" animBg="1"/>
      <p:bldP spid="12294" grpId="0" animBg="1"/>
      <p:bldP spid="1229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sz="3600" dirty="0" smtClean="0">
                <a:solidFill>
                  <a:schemeClr val="bg1"/>
                </a:solidFill>
              </a:rPr>
              <a:t>형식은 피동이지만 의미가 약한 경우가 있다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am interested </a:t>
            </a:r>
            <a:r>
              <a:rPr lang="en-US" altLang="ko-KR" u="sng" dirty="0" smtClean="0">
                <a:solidFill>
                  <a:srgbClr val="FF0000"/>
                </a:solidFill>
              </a:rPr>
              <a:t>in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linguistics.</a:t>
            </a:r>
          </a:p>
          <a:p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was surprised </a:t>
            </a:r>
            <a:r>
              <a:rPr lang="en-US" altLang="ko-KR" u="sng" dirty="0" smtClean="0">
                <a:solidFill>
                  <a:srgbClr val="FF0000"/>
                </a:solidFill>
              </a:rPr>
              <a:t>at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the news.</a:t>
            </a:r>
          </a:p>
          <a:p>
            <a:pPr>
              <a:buNone/>
            </a:pPr>
            <a:r>
              <a:rPr lang="ko-KR" altLang="en-US" dirty="0" smtClean="0"/>
              <a:t>  언어학이</a:t>
            </a:r>
            <a:r>
              <a:rPr lang="en-US" altLang="ko-KR" dirty="0" smtClean="0"/>
              <a:t>/</a:t>
            </a:r>
            <a:r>
              <a:rPr lang="ko-KR" altLang="en-US" dirty="0" smtClean="0"/>
              <a:t>뉴스가 내게 관심을 끌려고 고의적으로 의도하는 것이 아니다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의사수동태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의도성이</a:t>
            </a:r>
            <a:r>
              <a:rPr lang="ko-KR" altLang="en-US" dirty="0" smtClean="0"/>
              <a:t> 약한 감정적 수동태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be delighted at, be annoyed about, be worried about, be disappointed in, be scared of, be pleased with, be </a:t>
            </a:r>
            <a:r>
              <a:rPr lang="en-US" altLang="ko-KR" dirty="0" err="1" smtClean="0"/>
              <a:t>distinguisted</a:t>
            </a:r>
            <a:r>
              <a:rPr lang="en-US" altLang="ko-KR" dirty="0" smtClean="0"/>
              <a:t> with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solidFill>
                  <a:schemeClr val="bg1"/>
                </a:solidFill>
              </a:rPr>
              <a:t>대응하는 </a:t>
            </a:r>
            <a:r>
              <a:rPr lang="ko-KR" altLang="en-US" sz="3600" dirty="0" err="1" smtClean="0">
                <a:solidFill>
                  <a:schemeClr val="bg1"/>
                </a:solidFill>
              </a:rPr>
              <a:t>능동형을</a:t>
            </a:r>
            <a:r>
              <a:rPr lang="ko-KR" altLang="en-US" sz="3600" dirty="0" smtClean="0">
                <a:solidFill>
                  <a:schemeClr val="bg1"/>
                </a:solidFill>
              </a:rPr>
              <a:t> 설정하기가 어렵다</a:t>
            </a:r>
            <a:r>
              <a:rPr lang="en-US" altLang="ko-KR" sz="3600" dirty="0" smtClean="0">
                <a:solidFill>
                  <a:schemeClr val="bg1"/>
                </a:solidFill>
              </a:rPr>
              <a:t>.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42844" y="1838348"/>
          <a:ext cx="8858312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4429156"/>
              </a:tblGrid>
              <a:tr h="4200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solidFill>
                            <a:srgbClr val="FFFF00"/>
                          </a:solidFill>
                        </a:rPr>
                        <a:t>한</a:t>
                      </a:r>
                      <a:r>
                        <a:rPr lang="ko-KR" altLang="en-US" sz="3200" dirty="0" smtClean="0"/>
                        <a:t>국어 </a:t>
                      </a:r>
                      <a:r>
                        <a:rPr lang="en-US" altLang="ko-KR" sz="3200" dirty="0" smtClean="0"/>
                        <a:t>: </a:t>
                      </a:r>
                      <a:r>
                        <a:rPr lang="ko-KR" altLang="en-US" sz="3200" dirty="0" smtClean="0">
                          <a:solidFill>
                            <a:srgbClr val="FF0000"/>
                          </a:solidFill>
                        </a:rPr>
                        <a:t>반</a:t>
                      </a:r>
                      <a:r>
                        <a:rPr lang="en-US" altLang="ko-KR" sz="3200" dirty="0" smtClean="0">
                          <a:solidFill>
                            <a:srgbClr val="FF0000"/>
                          </a:solidFill>
                        </a:rPr>
                        <a:t>(?)</a:t>
                      </a:r>
                      <a:r>
                        <a:rPr lang="ko-KR" altLang="en-US" sz="3200" dirty="0" smtClean="0">
                          <a:solidFill>
                            <a:srgbClr val="FFFF00"/>
                          </a:solidFill>
                        </a:rPr>
                        <a:t>피</a:t>
                      </a:r>
                      <a:r>
                        <a:rPr lang="ko-KR" altLang="en-US" sz="3200" dirty="0" smtClean="0"/>
                        <a:t>동형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solidFill>
                            <a:srgbClr val="FFFF00"/>
                          </a:solidFill>
                        </a:rPr>
                        <a:t>영</a:t>
                      </a:r>
                      <a:r>
                        <a:rPr lang="ko-KR" altLang="en-US" sz="3200" dirty="0" smtClean="0"/>
                        <a:t>어 </a:t>
                      </a:r>
                      <a:r>
                        <a:rPr lang="en-US" altLang="ko-KR" sz="3200" dirty="0" smtClean="0"/>
                        <a:t>: </a:t>
                      </a:r>
                      <a:r>
                        <a:rPr lang="ko-KR" altLang="en-US" sz="3200" dirty="0" err="1" smtClean="0">
                          <a:solidFill>
                            <a:srgbClr val="FFFF00"/>
                          </a:solidFill>
                        </a:rPr>
                        <a:t>능</a:t>
                      </a:r>
                      <a:r>
                        <a:rPr lang="ko-KR" altLang="en-US" sz="3200" dirty="0" err="1" smtClean="0"/>
                        <a:t>동형</a:t>
                      </a:r>
                      <a:endParaRPr lang="ko-KR" altLang="en-US" sz="3200" dirty="0"/>
                    </a:p>
                  </a:txBody>
                  <a:tcPr/>
                </a:tc>
              </a:tr>
              <a:tr h="4200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그는 몸을 떨었다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./</a:t>
                      </a:r>
                      <a:r>
                        <a:rPr lang="ko-KR" altLang="en-US" sz="2400" dirty="0" smtClean="0"/>
                        <a:t>몸이 떨렸다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He trembled</a:t>
                      </a:r>
                      <a:r>
                        <a:rPr lang="en-US" altLang="ko-KR" sz="2400" baseline="0" dirty="0" smtClean="0"/>
                        <a:t> all over.</a:t>
                      </a:r>
                      <a:endParaRPr lang="ko-KR" altLang="en-US" sz="2400" dirty="0"/>
                    </a:p>
                  </a:txBody>
                  <a:tcPr/>
                </a:tc>
              </a:tr>
              <a:tr h="4200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목소리를 떨었다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./</a:t>
                      </a:r>
                      <a:r>
                        <a:rPr lang="ko-KR" altLang="en-US" sz="2400" dirty="0" smtClean="0"/>
                        <a:t>목소리가 떨렸다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Her</a:t>
                      </a:r>
                      <a:r>
                        <a:rPr lang="ko-KR" altLang="en-US" sz="2400" dirty="0" smtClean="0"/>
                        <a:t> </a:t>
                      </a:r>
                      <a:r>
                        <a:rPr lang="en-US" altLang="ko-KR" sz="2400" dirty="0" smtClean="0"/>
                        <a:t>voice shook/quavered.</a:t>
                      </a:r>
                      <a:endParaRPr lang="ko-KR" altLang="en-US" sz="2400" dirty="0"/>
                    </a:p>
                  </a:txBody>
                  <a:tcPr/>
                </a:tc>
              </a:tr>
              <a:tr h="420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그녀는 감기에 걸렸다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She</a:t>
                      </a:r>
                      <a:r>
                        <a:rPr lang="en-US" altLang="ko-KR" sz="2400" baseline="0" dirty="0" smtClean="0"/>
                        <a:t> caught a cold.</a:t>
                      </a:r>
                      <a:endParaRPr lang="en-US" altLang="ko-KR" sz="2400" dirty="0" smtClean="0"/>
                    </a:p>
                  </a:txBody>
                  <a:tcPr/>
                </a:tc>
              </a:tr>
              <a:tr h="420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나는</a:t>
                      </a:r>
                      <a:r>
                        <a:rPr lang="en-US" altLang="ko-KR" sz="2400" baseline="0" dirty="0" smtClean="0"/>
                        <a:t> </a:t>
                      </a:r>
                      <a:r>
                        <a:rPr lang="ko-KR" altLang="en-US" sz="2400" baseline="0" dirty="0" smtClean="0"/>
                        <a:t>그이 말이 마음에 걸렸다</a:t>
                      </a:r>
                      <a:r>
                        <a:rPr lang="en-US" altLang="ko-KR" sz="2400" baseline="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His</a:t>
                      </a:r>
                      <a:r>
                        <a:rPr lang="ko-KR" altLang="en-US" sz="2400" dirty="0" smtClean="0"/>
                        <a:t> </a:t>
                      </a:r>
                      <a:r>
                        <a:rPr lang="en-US" altLang="ko-KR" sz="2400" dirty="0" smtClean="0"/>
                        <a:t>words weighed</a:t>
                      </a:r>
                      <a:r>
                        <a:rPr lang="en-US" altLang="ko-KR" sz="2400" baseline="0" dirty="0" smtClean="0"/>
                        <a:t> heavily upon mind.</a:t>
                      </a:r>
                      <a:endParaRPr lang="ko-KR" altLang="en-US" sz="2400" dirty="0"/>
                    </a:p>
                  </a:txBody>
                  <a:tcPr/>
                </a:tc>
              </a:tr>
              <a:tr h="420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아가는</a:t>
                      </a:r>
                      <a:r>
                        <a:rPr lang="en-US" altLang="ko-KR" sz="2400" baseline="0" dirty="0" smtClean="0"/>
                        <a:t> </a:t>
                      </a:r>
                      <a:r>
                        <a:rPr lang="ko-KR" altLang="en-US" sz="2400" baseline="0" dirty="0" smtClean="0"/>
                        <a:t>돌에 걸려 넘어졌다</a:t>
                      </a:r>
                      <a:r>
                        <a:rPr lang="en-US" altLang="ko-KR" sz="2400" baseline="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The</a:t>
                      </a:r>
                      <a:r>
                        <a:rPr lang="en-US" altLang="ko-KR" sz="2400" baseline="0" dirty="0" smtClean="0"/>
                        <a:t> baby stumbled over a stone.</a:t>
                      </a:r>
                      <a:endParaRPr lang="ko-KR" altLang="en-US" sz="2400" dirty="0"/>
                    </a:p>
                  </a:txBody>
                  <a:tcPr/>
                </a:tc>
              </a:tr>
              <a:tr h="420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대문이 흔들렸다</a:t>
                      </a:r>
                      <a:r>
                        <a:rPr lang="en-US" altLang="ko-KR" sz="240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The gate rattled.</a:t>
                      </a:r>
                      <a:endParaRPr lang="ko-KR" altLang="en-US" sz="2400" dirty="0"/>
                    </a:p>
                  </a:txBody>
                  <a:tcPr/>
                </a:tc>
              </a:tr>
              <a:tr h="420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날씨가</a:t>
                      </a:r>
                      <a:r>
                        <a:rPr lang="en-US" altLang="ko-KR" sz="2400" baseline="0" dirty="0" smtClean="0"/>
                        <a:t> </a:t>
                      </a:r>
                      <a:r>
                        <a:rPr lang="ko-KR" altLang="en-US" sz="2400" baseline="0" dirty="0" smtClean="0"/>
                        <a:t>풀렸다</a:t>
                      </a:r>
                      <a:r>
                        <a:rPr lang="en-US" altLang="ko-KR" sz="2400" baseline="0" dirty="0" smtClean="0"/>
                        <a:t>.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The</a:t>
                      </a:r>
                      <a:r>
                        <a:rPr lang="en-US" altLang="ko-KR" sz="2400" baseline="0" dirty="0" smtClean="0"/>
                        <a:t> weather became warmer.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43042" y="1357298"/>
            <a:ext cx="750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400" b="1" dirty="0" smtClean="0"/>
              <a:t>* </a:t>
            </a:r>
            <a:r>
              <a:rPr lang="ko-KR" altLang="en-US" sz="2400" b="1" dirty="0" smtClean="0"/>
              <a:t>제언</a:t>
            </a:r>
            <a:r>
              <a:rPr lang="en-US" altLang="ko-KR" sz="2400" b="1" dirty="0" smtClean="0"/>
              <a:t>) </a:t>
            </a:r>
            <a:r>
              <a:rPr lang="ko-KR" altLang="en-US" sz="2400" b="1" dirty="0" err="1" smtClean="0"/>
              <a:t>의도</a:t>
            </a:r>
            <a:r>
              <a:rPr lang="ko-KR" altLang="en-US" sz="2400" b="1" dirty="0" err="1" smtClean="0"/>
              <a:t>성</a:t>
            </a:r>
            <a:r>
              <a:rPr lang="ko-KR" altLang="en-US" sz="2400" b="1" dirty="0" err="1" smtClean="0"/>
              <a:t>을</a:t>
            </a:r>
            <a:r>
              <a:rPr lang="ko-KR" altLang="en-US" sz="2400" b="1" dirty="0" smtClean="0"/>
              <a:t> 판단하는 차이 → 피동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수동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</a:rPr>
              <a:t>왜냐하면</a:t>
            </a:r>
            <a:r>
              <a:rPr lang="en-US" altLang="ko-KR" sz="3200" dirty="0" smtClean="0">
                <a:solidFill>
                  <a:schemeClr val="bg1"/>
                </a:solidFill>
              </a:rPr>
              <a:t>… </a:t>
            </a:r>
            <a:r>
              <a:rPr lang="ko-KR" altLang="en-US" sz="3200" dirty="0" smtClean="0">
                <a:solidFill>
                  <a:schemeClr val="bg1"/>
                </a:solidFill>
              </a:rPr>
              <a:t>이런 예외들도 있기 때문입니다</a:t>
            </a:r>
            <a:r>
              <a:rPr lang="en-US" altLang="ko-KR" sz="3200" dirty="0" smtClean="0">
                <a:solidFill>
                  <a:schemeClr val="bg1"/>
                </a:solidFill>
              </a:rPr>
              <a:t>.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☞ </a:t>
            </a:r>
            <a:r>
              <a:rPr lang="ko-KR" altLang="en-US" dirty="0" smtClean="0"/>
              <a:t>한국어의 </a:t>
            </a:r>
            <a:r>
              <a:rPr lang="ko-KR" altLang="en-US" dirty="0" err="1" smtClean="0"/>
              <a:t>반피동형이</a:t>
            </a:r>
            <a:r>
              <a:rPr lang="ko-KR" altLang="en-US" dirty="0" smtClean="0"/>
              <a:t> 항상 영어에서 능동으로 나타나지는 않음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28596" y="2928936"/>
          <a:ext cx="8286776" cy="3500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388"/>
                <a:gridCol w="4143388"/>
              </a:tblGrid>
              <a:tr h="7000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한국어 </a:t>
                      </a:r>
                      <a:r>
                        <a:rPr lang="ko-KR" altLang="en-US" sz="3200" dirty="0" err="1" smtClean="0"/>
                        <a:t>반피동형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/>
                        <a:t>영어 </a:t>
                      </a:r>
                      <a:r>
                        <a:rPr lang="ko-KR" altLang="en-US" sz="3200" dirty="0" smtClean="0">
                          <a:solidFill>
                            <a:srgbClr val="FFFF00"/>
                          </a:solidFill>
                        </a:rPr>
                        <a:t>수동형</a:t>
                      </a:r>
                      <a:endParaRPr lang="ko-KR" alt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7000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덫에 걸리다</a:t>
                      </a:r>
                      <a:r>
                        <a:rPr lang="en-US" altLang="ko-KR" sz="2400" dirty="0" smtClean="0"/>
                        <a:t>. 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덫을 놓다</a:t>
                      </a:r>
                      <a:endParaRPr lang="ko-KR" altLang="en-US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 smtClean="0"/>
                        <a:t>Be trapped</a:t>
                      </a:r>
                      <a:endParaRPr lang="ko-KR" altLang="en-US" sz="3200" dirty="0"/>
                    </a:p>
                  </a:txBody>
                  <a:tcPr/>
                </a:tc>
              </a:tr>
              <a:tr h="7000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낚시에 걸리다</a:t>
                      </a:r>
                      <a:r>
                        <a:rPr lang="en-US" altLang="ko-KR" sz="2400" dirty="0" smtClean="0"/>
                        <a:t>. 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낚시를 하다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.</a:t>
                      </a:r>
                      <a:endParaRPr lang="ko-KR" altLang="en-US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 smtClean="0"/>
                        <a:t>Be hooked</a:t>
                      </a:r>
                      <a:endParaRPr lang="ko-KR" altLang="en-US" sz="3200" dirty="0"/>
                    </a:p>
                  </a:txBody>
                  <a:tcPr/>
                </a:tc>
              </a:tr>
              <a:tr h="7000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그물에 걸리다</a:t>
                      </a:r>
                      <a:r>
                        <a:rPr lang="en-US" altLang="ko-KR" sz="2400" dirty="0" smtClean="0"/>
                        <a:t>. 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그물을 치다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.</a:t>
                      </a:r>
                      <a:endParaRPr lang="ko-KR" altLang="en-US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 smtClean="0"/>
                        <a:t>Be caught</a:t>
                      </a:r>
                      <a:r>
                        <a:rPr lang="en-US" altLang="ko-KR" sz="3200" baseline="0" dirty="0" smtClean="0"/>
                        <a:t> in a net</a:t>
                      </a:r>
                      <a:endParaRPr lang="ko-KR" altLang="en-US" sz="3200" dirty="0"/>
                    </a:p>
                  </a:txBody>
                  <a:tcPr/>
                </a:tc>
              </a:tr>
              <a:tr h="7000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사기에 걸리다</a:t>
                      </a:r>
                      <a:r>
                        <a:rPr lang="en-US" altLang="ko-KR" sz="2400" dirty="0" smtClean="0"/>
                        <a:t>. 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사기를 치다</a:t>
                      </a:r>
                      <a:r>
                        <a:rPr lang="en-US" altLang="ko-KR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.</a:t>
                      </a:r>
                      <a:endParaRPr lang="ko-KR" altLang="en-US" sz="24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 smtClean="0"/>
                        <a:t>Be swindled</a:t>
                      </a:r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영어 </a:t>
            </a:r>
            <a:r>
              <a:rPr lang="ko-KR" altLang="en-US" dirty="0" err="1" smtClean="0">
                <a:solidFill>
                  <a:schemeClr val="bg1"/>
                </a:solidFill>
              </a:rPr>
              <a:t>동사구</a:t>
            </a:r>
            <a:r>
              <a:rPr lang="ko-KR" altLang="en-US" dirty="0" smtClean="0">
                <a:solidFill>
                  <a:schemeClr val="bg1"/>
                </a:solidFill>
              </a:rPr>
              <a:t> 형태적 특성 요인 </a:t>
            </a:r>
            <a:r>
              <a:rPr lang="en-US" altLang="ko-KR" dirty="0" smtClean="0">
                <a:solidFill>
                  <a:schemeClr val="bg1"/>
                </a:solidFill>
              </a:rPr>
              <a:t>-1</a:t>
            </a:r>
            <a:br>
              <a:rPr lang="en-US" altLang="ko-KR" dirty="0" smtClean="0">
                <a:solidFill>
                  <a:schemeClr val="bg1"/>
                </a:solidFill>
              </a:rPr>
            </a:br>
            <a:r>
              <a:rPr lang="en-US" altLang="ko-KR" dirty="0" smtClean="0">
                <a:solidFill>
                  <a:srgbClr val="FFFF00"/>
                </a:solidFill>
              </a:rPr>
              <a:t>(</a:t>
            </a:r>
            <a:r>
              <a:rPr lang="ko-KR" altLang="en-US" dirty="0" smtClean="0">
                <a:solidFill>
                  <a:srgbClr val="FFFF00"/>
                </a:solidFill>
              </a:rPr>
              <a:t>자동사 </a:t>
            </a:r>
            <a:r>
              <a:rPr lang="en-US" altLang="ko-KR" dirty="0" smtClean="0">
                <a:solidFill>
                  <a:srgbClr val="FFFF00"/>
                </a:solidFill>
              </a:rPr>
              <a:t>+ </a:t>
            </a:r>
            <a:r>
              <a:rPr lang="ko-KR" altLang="en-US" dirty="0" smtClean="0">
                <a:solidFill>
                  <a:srgbClr val="FFFF00"/>
                </a:solidFill>
              </a:rPr>
              <a:t>전치사</a:t>
            </a:r>
            <a:r>
              <a:rPr lang="en-US" altLang="ko-KR" dirty="0" smtClean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영어 </a:t>
            </a:r>
            <a:r>
              <a:rPr lang="ko-KR" altLang="en-US" u="sng" dirty="0" err="1" smtClean="0"/>
              <a:t>동사구의</a:t>
            </a:r>
            <a:r>
              <a:rPr lang="ko-KR" altLang="en-US" u="sng" dirty="0" smtClean="0"/>
              <a:t> 형태적 특성으로 </a:t>
            </a:r>
            <a:r>
              <a:rPr lang="ko-KR" altLang="en-US" dirty="0" smtClean="0"/>
              <a:t>인해 </a:t>
            </a:r>
            <a:r>
              <a:rPr lang="ko-KR" altLang="en-US" dirty="0" smtClean="0">
                <a:solidFill>
                  <a:srgbClr val="FF0000"/>
                </a:solidFill>
              </a:rPr>
              <a:t>영어는 수동형</a:t>
            </a:r>
            <a:r>
              <a:rPr lang="ko-KR" altLang="en-US" dirty="0" smtClean="0"/>
              <a:t>으로 나타나지만 </a:t>
            </a:r>
            <a:r>
              <a:rPr lang="ko-KR" altLang="en-US" dirty="0" smtClean="0">
                <a:solidFill>
                  <a:srgbClr val="FF0000"/>
                </a:solidFill>
              </a:rPr>
              <a:t>한국어에서는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능동</a:t>
            </a:r>
            <a:r>
              <a:rPr lang="ko-KR" altLang="en-US" dirty="0" smtClean="0"/>
              <a:t>으로 나타나는 경우가 있음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☞ No one had not been slept </a:t>
            </a:r>
            <a:r>
              <a:rPr lang="en-US" altLang="ko-KR" b="1" u="sng" dirty="0" smtClean="0">
                <a:solidFill>
                  <a:srgbClr val="FF0000"/>
                </a:solidFill>
              </a:rPr>
              <a:t>in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→ The bed had not been slept.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☞ </a:t>
            </a:r>
            <a:r>
              <a:rPr lang="ko-KR" altLang="en-US" dirty="0" smtClean="0"/>
              <a:t>누구도 제대로 잠을 못 잤다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→ </a:t>
            </a:r>
            <a:r>
              <a:rPr lang="ko-KR" altLang="en-US" dirty="0" smtClean="0"/>
              <a:t>그 침대는 누구</a:t>
            </a:r>
            <a:r>
              <a:rPr lang="en-US" altLang="ko-KR" dirty="0" smtClean="0"/>
              <a:t>(?)</a:t>
            </a:r>
            <a:r>
              <a:rPr lang="ko-KR" altLang="en-US" dirty="0" smtClean="0"/>
              <a:t>로 인해 잠을 못 자게 되어졌다</a:t>
            </a:r>
            <a:r>
              <a:rPr lang="en-US" altLang="ko-KR" dirty="0" smtClean="0"/>
              <a:t>(?)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b="1" u="sng" dirty="0" smtClean="0">
                <a:solidFill>
                  <a:srgbClr val="FF0000"/>
                </a:solidFill>
              </a:rPr>
              <a:t>전치사</a:t>
            </a:r>
            <a:r>
              <a:rPr lang="ko-KR" altLang="en-US" dirty="0" smtClean="0"/>
              <a:t>로 인해 </a:t>
            </a:r>
            <a:r>
              <a:rPr lang="ko-KR" altLang="en-US" b="1" u="sng" dirty="0" smtClean="0"/>
              <a:t>자동사가 타동사와 비슷한 의미를 갖게 됨</a:t>
            </a:r>
            <a:r>
              <a:rPr lang="en-US" altLang="ko-KR" b="1" u="sng" dirty="0" smtClean="0"/>
              <a:t>.</a:t>
            </a:r>
          </a:p>
          <a:p>
            <a:r>
              <a:rPr lang="ko-KR" altLang="en-US" b="1" u="sng" dirty="0" smtClean="0">
                <a:solidFill>
                  <a:srgbClr val="FF0000"/>
                </a:solidFill>
              </a:rPr>
              <a:t>전치사</a:t>
            </a:r>
            <a:r>
              <a:rPr lang="ko-KR" altLang="en-US" b="1" u="sng" dirty="0" smtClean="0">
                <a:solidFill>
                  <a:srgbClr val="FF0000"/>
                </a:solidFill>
              </a:rPr>
              <a:t>의 </a:t>
            </a:r>
            <a:r>
              <a:rPr lang="ko-KR" altLang="en-US" b="1" u="sng" dirty="0" smtClean="0">
                <a:solidFill>
                  <a:srgbClr val="FF0000"/>
                </a:solidFill>
              </a:rPr>
              <a:t>목적어</a:t>
            </a:r>
            <a:r>
              <a:rPr lang="ko-KR" altLang="en-US" dirty="0" smtClean="0"/>
              <a:t>가 </a:t>
            </a:r>
            <a:r>
              <a:rPr lang="ko-KR" altLang="en-US" b="1" u="sng" dirty="0" err="1" smtClean="0"/>
              <a:t>동사구의</a:t>
            </a:r>
            <a:r>
              <a:rPr lang="ko-KR" altLang="en-US" b="1" u="sng" dirty="0" smtClean="0"/>
              <a:t> 목적어처럼 </a:t>
            </a:r>
            <a:r>
              <a:rPr lang="ko-KR" altLang="en-US" dirty="0" smtClean="0"/>
              <a:t>쓰일 수</a:t>
            </a:r>
            <a:r>
              <a:rPr lang="en-US" altLang="ko-KR" dirty="0" smtClean="0"/>
              <a:t> </a:t>
            </a:r>
            <a:r>
              <a:rPr lang="ko-KR" altLang="en-US" dirty="0" smtClean="0"/>
              <a:t>있음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28586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영어 </a:t>
            </a:r>
            <a:r>
              <a:rPr lang="ko-KR" altLang="en-US" dirty="0" err="1" smtClean="0">
                <a:solidFill>
                  <a:schemeClr val="bg1"/>
                </a:solidFill>
              </a:rPr>
              <a:t>동사구</a:t>
            </a:r>
            <a:r>
              <a:rPr lang="ko-KR" altLang="en-US" dirty="0" smtClean="0">
                <a:solidFill>
                  <a:schemeClr val="bg1"/>
                </a:solidFill>
              </a:rPr>
              <a:t> 형태적 특성 요인 </a:t>
            </a:r>
            <a:r>
              <a:rPr lang="en-US" altLang="ko-KR" dirty="0" smtClean="0">
                <a:solidFill>
                  <a:schemeClr val="bg1"/>
                </a:solidFill>
              </a:rPr>
              <a:t>-2</a:t>
            </a:r>
            <a:br>
              <a:rPr lang="en-US" altLang="ko-KR" dirty="0" smtClean="0">
                <a:solidFill>
                  <a:schemeClr val="bg1"/>
                </a:solidFill>
              </a:rPr>
            </a:br>
            <a:r>
              <a:rPr lang="en-US" altLang="ko-KR" dirty="0" smtClean="0">
                <a:solidFill>
                  <a:srgbClr val="FFFF00"/>
                </a:solidFill>
              </a:rPr>
              <a:t>(</a:t>
            </a:r>
            <a:r>
              <a:rPr lang="ko-KR" altLang="en-US" dirty="0" smtClean="0">
                <a:solidFill>
                  <a:srgbClr val="FFFF00"/>
                </a:solidFill>
              </a:rPr>
              <a:t>자동사 </a:t>
            </a:r>
            <a:r>
              <a:rPr lang="en-US" altLang="ko-KR" dirty="0" smtClean="0">
                <a:solidFill>
                  <a:srgbClr val="FFFF00"/>
                </a:solidFill>
              </a:rPr>
              <a:t>+ </a:t>
            </a:r>
            <a:r>
              <a:rPr lang="ko-KR" altLang="en-US" dirty="0" smtClean="0">
                <a:solidFill>
                  <a:srgbClr val="FFFF00"/>
                </a:solidFill>
              </a:rPr>
              <a:t>명사 </a:t>
            </a:r>
            <a:r>
              <a:rPr lang="en-US" altLang="ko-KR" dirty="0" smtClean="0">
                <a:solidFill>
                  <a:srgbClr val="FFFF00"/>
                </a:solidFill>
              </a:rPr>
              <a:t>+ </a:t>
            </a:r>
            <a:r>
              <a:rPr lang="ko-KR" altLang="en-US" dirty="0" smtClean="0">
                <a:solidFill>
                  <a:srgbClr val="FFFF00"/>
                </a:solidFill>
              </a:rPr>
              <a:t>전치사</a:t>
            </a:r>
            <a:r>
              <a:rPr lang="en-US" altLang="ko-KR" dirty="0" smtClean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영어는 타동사의 경우 피동형을 두 개 만들 수 있으나 한국어는 하나 밖에 만들지 못함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Everyone 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took</a:t>
            </a:r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advantage</a:t>
            </a:r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of</a:t>
            </a:r>
            <a:r>
              <a:rPr lang="en-US" altLang="ko-KR" dirty="0" smtClean="0"/>
              <a:t> Mycroft.</a:t>
            </a:r>
          </a:p>
          <a:p>
            <a:pPr>
              <a:buNone/>
            </a:pPr>
            <a:r>
              <a:rPr lang="en-US" altLang="ko-KR" dirty="0" smtClean="0"/>
              <a:t>   → Mycroft 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was taken advantage of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→ </a:t>
            </a:r>
            <a:r>
              <a:rPr lang="en-US" altLang="ko-KR" dirty="0" smtClean="0">
                <a:solidFill>
                  <a:srgbClr val="FF0000"/>
                </a:solidFill>
              </a:rPr>
              <a:t>Advantage</a:t>
            </a:r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was taken of </a:t>
            </a:r>
            <a:r>
              <a:rPr lang="en-US" altLang="ko-KR" dirty="0" smtClean="0"/>
              <a:t>Mycroft.</a:t>
            </a:r>
          </a:p>
          <a:p>
            <a:pPr>
              <a:buNone/>
            </a:pPr>
            <a:r>
              <a:rPr lang="en-US" altLang="ko-KR" dirty="0" smtClean="0"/>
              <a:t>   → Mycroft </a:t>
            </a:r>
            <a:r>
              <a:rPr lang="ko-KR" altLang="en-US" dirty="0" smtClean="0"/>
              <a:t>는 이용을 당했다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8728" y="1928802"/>
            <a:ext cx="6215106" cy="3714776"/>
          </a:xfrm>
          <a:noFill/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피동과 사동</a:t>
            </a:r>
            <a: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피동의 영한대조</a:t>
            </a:r>
            <a: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감사합니다</a:t>
            </a:r>
            <a:r>
              <a:rPr lang="en-US" altLang="ko-KR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 w="12700" cmpd="sng"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ko-KR" altLang="en-US" b="1" dirty="0" smtClean="0"/>
              <a:t>피동사와 피동 접사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피동사</a:t>
            </a:r>
            <a:r>
              <a:rPr lang="en-US" altLang="ko-KR" b="1" dirty="0"/>
              <a:t> </a:t>
            </a:r>
            <a:r>
              <a:rPr lang="en-US" altLang="ko-KR" dirty="0" smtClean="0"/>
              <a:t> 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피동문의 서술어로 사용되는 동사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능동사에 피동접사를 붙여서 만듦</a:t>
            </a:r>
            <a:endParaRPr lang="en-US" altLang="ko-KR" dirty="0"/>
          </a:p>
          <a:p>
            <a:pPr>
              <a:buNone/>
            </a:pPr>
            <a:r>
              <a:rPr lang="en-US" altLang="ko-KR" b="1" dirty="0" smtClean="0"/>
              <a:t>   </a:t>
            </a:r>
            <a:r>
              <a:rPr lang="ko-KR" altLang="en-US" b="1" dirty="0" smtClean="0"/>
              <a:t>피동사 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= </a:t>
            </a:r>
            <a:r>
              <a:rPr lang="ko-KR" altLang="en-US" b="1" dirty="0" smtClean="0"/>
              <a:t>능동사 </a:t>
            </a:r>
            <a:r>
              <a:rPr lang="en-US" altLang="ko-KR" b="1" dirty="0" smtClean="0"/>
              <a:t>+ </a:t>
            </a:r>
            <a:r>
              <a:rPr lang="ko-KR" altLang="en-US" b="1" dirty="0" smtClean="0"/>
              <a:t>피동접사</a:t>
            </a:r>
            <a:endParaRPr lang="ko-KR" altLang="en-US" b="1" dirty="0"/>
          </a:p>
        </p:txBody>
      </p:sp>
      <p:sp>
        <p:nvSpPr>
          <p:cNvPr id="5" name="톱니 모양의 오른쪽 화살표 4"/>
          <p:cNvSpPr/>
          <p:nvPr/>
        </p:nvSpPr>
        <p:spPr>
          <a:xfrm>
            <a:off x="2857488" y="3643314"/>
            <a:ext cx="2214578" cy="1285884"/>
          </a:xfrm>
          <a:prstGeom prst="notchedRightArrow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ko-KR" altLang="en-US" dirty="0" smtClean="0"/>
              <a:t>피동 접사의 </a:t>
            </a:r>
            <a:r>
              <a:rPr lang="ko-KR" altLang="en-US" dirty="0"/>
              <a:t>예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 smtClean="0"/>
              <a:t>이</a:t>
            </a: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깨이다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꺾이다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꼬이다</a:t>
            </a:r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b="1" dirty="0" smtClean="0"/>
              <a:t>히</a:t>
            </a:r>
            <a:r>
              <a:rPr lang="ko-KR" altLang="en-US" dirty="0" smtClean="0"/>
              <a:t>  꽂히다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닫히다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먹히다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 smtClean="0"/>
              <a:t>리</a:t>
            </a:r>
            <a:r>
              <a:rPr lang="ko-KR" altLang="en-US" dirty="0" smtClean="0"/>
              <a:t>  걸리다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널리다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놀리다</a:t>
            </a:r>
            <a:endParaRPr lang="en-US" altLang="ko-KR" dirty="0" smtClean="0"/>
          </a:p>
          <a:p>
            <a:r>
              <a:rPr lang="en-US" altLang="ko-KR" b="1" dirty="0" smtClean="0"/>
              <a:t>-</a:t>
            </a:r>
            <a:r>
              <a:rPr lang="ko-KR" altLang="en-US" b="1" dirty="0" smtClean="0"/>
              <a:t>기</a:t>
            </a:r>
            <a:r>
              <a:rPr lang="ko-KR" altLang="en-US" dirty="0" smtClean="0"/>
              <a:t>  감기다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끊기다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담기다</a:t>
            </a:r>
            <a:endParaRPr lang="ko-KR" altLang="en-US" dirty="0"/>
          </a:p>
        </p:txBody>
      </p:sp>
      <p:sp>
        <p:nvSpPr>
          <p:cNvPr id="5" name="덧셈 기호 4"/>
          <p:cNvSpPr/>
          <p:nvPr/>
        </p:nvSpPr>
        <p:spPr>
          <a:xfrm>
            <a:off x="6572264" y="2357430"/>
            <a:ext cx="1428760" cy="1500198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ko-KR" altLang="en-US" dirty="0" smtClean="0"/>
              <a:t>피동문 변환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r>
              <a:rPr lang="ko-KR" altLang="en-US" sz="2400" b="1" dirty="0" smtClean="0"/>
              <a:t>사람</a:t>
            </a:r>
            <a:r>
              <a:rPr lang="ko-KR" altLang="en-US" sz="2400" dirty="0" smtClean="0"/>
              <a:t>이 주어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경찰이 도둑을 잡았다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도둑이 경찰</a:t>
            </a:r>
            <a:r>
              <a:rPr lang="ko-KR" altLang="en-US" sz="2400" u="sng" dirty="0" smtClean="0">
                <a:solidFill>
                  <a:srgbClr val="FF0000"/>
                </a:solidFill>
              </a:rPr>
              <a:t>에게</a:t>
            </a:r>
            <a:r>
              <a:rPr lang="ko-KR" altLang="en-US" sz="2400" dirty="0" smtClean="0"/>
              <a:t> 잡혔다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endParaRPr lang="en-US" altLang="ko-KR" sz="2400" dirty="0"/>
          </a:p>
          <a:p>
            <a:r>
              <a:rPr lang="ko-KR" altLang="en-US" sz="2400" b="1" dirty="0" smtClean="0"/>
              <a:t>식물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사물</a:t>
            </a:r>
            <a:r>
              <a:rPr lang="ko-KR" altLang="en-US" sz="2400" dirty="0" smtClean="0"/>
              <a:t>이 주어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나뭇가지가 바람</a:t>
            </a:r>
            <a:r>
              <a:rPr lang="ko-KR" altLang="en-US" sz="2400" u="sng" dirty="0" smtClean="0">
                <a:solidFill>
                  <a:srgbClr val="FF0000"/>
                </a:solidFill>
              </a:rPr>
              <a:t>에</a:t>
            </a:r>
            <a:r>
              <a:rPr lang="ko-KR" altLang="en-US" sz="2400" dirty="0" smtClean="0"/>
              <a:t> 흔들렸다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태극기가 백두산</a:t>
            </a:r>
            <a:r>
              <a:rPr lang="ko-KR" altLang="en-US" sz="2400" u="sng" dirty="0" smtClean="0">
                <a:solidFill>
                  <a:srgbClr val="FF0000"/>
                </a:solidFill>
              </a:rPr>
              <a:t>에</a:t>
            </a:r>
            <a:r>
              <a:rPr lang="ko-KR" altLang="en-US" sz="2400" dirty="0" smtClean="0"/>
              <a:t> 꽂혔다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endParaRPr lang="en-US" altLang="ko-KR" sz="2400" dirty="0" smtClean="0"/>
          </a:p>
          <a:p>
            <a:r>
              <a:rPr lang="ko-KR" altLang="en-US" sz="2400" dirty="0" smtClean="0"/>
              <a:t>피동문으로 변환되지 않는 것</a:t>
            </a:r>
            <a:r>
              <a:rPr lang="en-US" altLang="ko-KR" sz="2400" dirty="0" smtClean="0"/>
              <a:t>!</a:t>
            </a:r>
          </a:p>
          <a:p>
            <a:r>
              <a:rPr lang="ko-KR" altLang="en-US" sz="2400" dirty="0" smtClean="0"/>
              <a:t>피동문으로만 쓰이는 것</a:t>
            </a:r>
            <a:r>
              <a:rPr lang="en-US" altLang="ko-KR" sz="2400" dirty="0" smtClean="0"/>
              <a:t>!</a:t>
            </a:r>
          </a:p>
        </p:txBody>
      </p:sp>
      <p:sp>
        <p:nvSpPr>
          <p:cNvPr id="5" name="톱니 모양의 오른쪽 화살표 4"/>
          <p:cNvSpPr/>
          <p:nvPr/>
        </p:nvSpPr>
        <p:spPr>
          <a:xfrm>
            <a:off x="3357554" y="4857760"/>
            <a:ext cx="1928826" cy="1571636"/>
          </a:xfrm>
          <a:prstGeom prst="notchedRightArrow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피동문 변환 불가 </a:t>
            </a:r>
            <a:r>
              <a:rPr lang="en-US" altLang="ko-KR" dirty="0" smtClean="0"/>
              <a:t>/ </a:t>
            </a:r>
            <a:r>
              <a:rPr lang="ko-KR" altLang="en-US" dirty="0" smtClean="0"/>
              <a:t>피동문으로만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bg1">
              <a:alpha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우리가 그들을 이겼다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그들이 우리에게 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졌다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ko-KR" altLang="en-US" dirty="0" smtClean="0"/>
              <a:t>우리</a:t>
            </a:r>
            <a:r>
              <a:rPr lang="ko-KR" altLang="en-US" dirty="0"/>
              <a:t>는 </a:t>
            </a:r>
            <a:r>
              <a:rPr lang="ko-KR" altLang="en-US" dirty="0" smtClean="0"/>
              <a:t>그를 기억하고 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그는 우리에게 </a:t>
            </a:r>
            <a:r>
              <a:rPr lang="ko-KR" altLang="en-US" dirty="0" err="1" smtClean="0"/>
              <a:t>기억</a:t>
            </a:r>
            <a:r>
              <a:rPr lang="ko-KR" alt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되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어가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고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연</a:t>
            </a:r>
            <a:r>
              <a:rPr lang="ko-KR" altLang="en-US" dirty="0"/>
              <a:t>이 </a:t>
            </a:r>
            <a:r>
              <a:rPr lang="ko-KR" altLang="en-US" dirty="0" smtClean="0"/>
              <a:t>나무에 </a:t>
            </a:r>
            <a:r>
              <a:rPr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걸렸다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연을 나무에 걸다</a:t>
            </a:r>
            <a:r>
              <a:rPr lang="en-US" altLang="ko-KR" dirty="0" smtClean="0"/>
              <a:t>.)</a:t>
            </a:r>
          </a:p>
          <a:p>
            <a:r>
              <a:rPr lang="ko-KR" altLang="en-US" dirty="0" smtClean="0"/>
              <a:t>얼굴</a:t>
            </a:r>
            <a:r>
              <a:rPr lang="ko-KR" altLang="en-US" dirty="0"/>
              <a:t>에 </a:t>
            </a:r>
            <a:r>
              <a:rPr lang="ko-KR" altLang="en-US" dirty="0" smtClean="0"/>
              <a:t>점이 </a:t>
            </a:r>
            <a:r>
              <a:rPr lang="ko-KR" altLang="en-US" u="sng" dirty="0" smtClean="0">
                <a:solidFill>
                  <a:srgbClr val="FF0000"/>
                </a:solidFill>
              </a:rPr>
              <a:t>박였다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얼굴에 점을 박다</a:t>
            </a:r>
            <a:r>
              <a:rPr lang="en-US" altLang="ko-KR" dirty="0" smtClean="0"/>
              <a:t>.)</a:t>
            </a:r>
          </a:p>
          <a:p>
            <a:pPr>
              <a:buNone/>
            </a:pP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구름 모양 설명선 3"/>
          <p:cNvSpPr/>
          <p:nvPr/>
        </p:nvSpPr>
        <p:spPr>
          <a:xfrm>
            <a:off x="714348" y="5357826"/>
            <a:ext cx="3357586" cy="1143008"/>
          </a:xfrm>
          <a:prstGeom prst="cloudCallout">
            <a:avLst>
              <a:gd name="adj1" fmla="val 42068"/>
              <a:gd name="adj2" fmla="val -121685"/>
            </a:avLst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걸려졌다</a:t>
            </a:r>
            <a:r>
              <a:rPr lang="en-US" altLang="ko-KR" b="1" dirty="0" smtClean="0">
                <a:solidFill>
                  <a:schemeClr val="tx1"/>
                </a:solidFill>
              </a:rPr>
              <a:t>? </a:t>
            </a: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박혀졌다</a:t>
            </a:r>
            <a:r>
              <a:rPr lang="en-US" altLang="ko-KR" b="1" dirty="0" smtClean="0">
                <a:solidFill>
                  <a:schemeClr val="tx1"/>
                </a:solidFill>
              </a:rPr>
              <a:t>?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ko-KR" altLang="en-US" dirty="0" smtClean="0"/>
              <a:t>통사적 피동문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solidFill>
            <a:schemeClr val="bg1">
              <a:alpha val="69000"/>
            </a:schemeClr>
          </a:solidFill>
        </p:spPr>
        <p:txBody>
          <a:bodyPr>
            <a:normAutofit fontScale="92500"/>
          </a:bodyPr>
          <a:lstStyle/>
          <a:p>
            <a:r>
              <a:rPr lang="ko-KR" altLang="en-US" b="1" dirty="0" smtClean="0"/>
              <a:t>능동사에 피동구문</a:t>
            </a:r>
            <a:r>
              <a:rPr lang="en-US" altLang="ko-KR" b="1" dirty="0" smtClean="0"/>
              <a:t>”-</a:t>
            </a:r>
            <a:r>
              <a:rPr lang="ko-KR" altLang="en-US" b="1" dirty="0" smtClean="0"/>
              <a:t>어 지다</a:t>
            </a:r>
            <a:r>
              <a:rPr lang="en-US" altLang="ko-KR" b="1" dirty="0" smtClean="0"/>
              <a:t>”</a:t>
            </a:r>
            <a:r>
              <a:rPr lang="ko-KR" altLang="en-US" b="1" dirty="0" smtClean="0"/>
              <a:t>를 붙임</a:t>
            </a:r>
            <a:r>
              <a:rPr lang="en-US" altLang="ko-KR" b="1" dirty="0" smtClean="0"/>
              <a:t>.</a:t>
            </a:r>
          </a:p>
          <a:p>
            <a:pPr algn="ctr"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감아지다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곧아지다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꺾어지다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나눠지다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b="1" dirty="0" smtClean="0"/>
              <a:t>형용사도 이 구문을 통해 피동사로 만듦</a:t>
            </a:r>
            <a:r>
              <a:rPr lang="en-US" altLang="ko-KR" b="1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같아지다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굵어지다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깊어지다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까매지다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b="1" dirty="0" smtClean="0"/>
              <a:t>피동 접사의 피동문과 통사적 피동문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결과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문이 닫혔다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손에 잡혔다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행위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노력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문이 닫아졌다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손에 잡아졌다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이중피동 및 써서는 안 되는 피동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solidFill>
            <a:schemeClr val="bg1">
              <a:alpha val="69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이중피동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피동사가 또 피동이 되는 것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   닫다 </a:t>
            </a:r>
            <a:r>
              <a:rPr lang="en-US" altLang="ko-KR" dirty="0" smtClean="0"/>
              <a:t>–</a:t>
            </a:r>
            <a:r>
              <a:rPr lang="ko-KR" altLang="en-US" b="1" dirty="0" smtClean="0"/>
              <a:t>닫히다</a:t>
            </a:r>
            <a:r>
              <a:rPr lang="en-US" altLang="ko-KR" dirty="0" smtClean="0"/>
              <a:t>/ (X) </a:t>
            </a:r>
            <a:r>
              <a:rPr lang="ko-KR" altLang="en-US" dirty="0" smtClean="0"/>
              <a:t>닫혀지다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잊다 </a:t>
            </a:r>
            <a:r>
              <a:rPr lang="en-US" altLang="ko-KR" dirty="0" smtClean="0"/>
              <a:t>–</a:t>
            </a:r>
            <a:r>
              <a:rPr lang="ko-KR" altLang="en-US" b="1" dirty="0" smtClean="0"/>
              <a:t>잊히다</a:t>
            </a:r>
            <a:r>
              <a:rPr lang="en-US" altLang="ko-KR" dirty="0" smtClean="0"/>
              <a:t>/ (X) </a:t>
            </a:r>
            <a:r>
              <a:rPr lang="ko-KR" altLang="en-US" dirty="0" smtClean="0"/>
              <a:t>잊혀지다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algn="ctr">
              <a:buNone/>
            </a:pPr>
            <a:r>
              <a:rPr lang="ko-KR" altLang="en-US" b="1" dirty="0" smtClean="0"/>
              <a:t>잘못된 피동표현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/>
              <a:t>   써집니다</a:t>
            </a:r>
            <a:r>
              <a:rPr lang="ko-KR" altLang="en-US" dirty="0" smtClean="0"/>
              <a:t> </a:t>
            </a:r>
            <a:r>
              <a:rPr lang="en-US" altLang="ko-KR" dirty="0" smtClean="0"/>
              <a:t>/ (X) (</a:t>
            </a:r>
            <a:r>
              <a:rPr lang="ko-KR" altLang="en-US" dirty="0" smtClean="0"/>
              <a:t>글씨가</a:t>
            </a:r>
            <a:r>
              <a:rPr lang="en-US" altLang="ko-KR" dirty="0" smtClean="0"/>
              <a:t>) </a:t>
            </a:r>
            <a:r>
              <a:rPr lang="ko-KR" altLang="en-US" dirty="0" smtClean="0"/>
              <a:t>쓰여집니다</a:t>
            </a:r>
            <a:endParaRPr lang="en-US" altLang="ko-KR" dirty="0" smtClean="0"/>
          </a:p>
          <a:p>
            <a:pPr>
              <a:buNone/>
            </a:pPr>
            <a:r>
              <a:rPr lang="ko-KR" altLang="en-US" b="1" dirty="0" smtClean="0"/>
              <a:t>   보입니다</a:t>
            </a:r>
            <a:r>
              <a:rPr lang="ko-KR" altLang="en-US" dirty="0" smtClean="0"/>
              <a:t> </a:t>
            </a:r>
            <a:r>
              <a:rPr lang="en-US" altLang="ko-KR" dirty="0" smtClean="0"/>
              <a:t>/ (X) </a:t>
            </a:r>
            <a:r>
              <a:rPr lang="ko-KR" altLang="en-US" dirty="0" smtClean="0"/>
              <a:t>보여집니다</a:t>
            </a:r>
            <a:endParaRPr lang="en-US" altLang="ko-KR" dirty="0" smtClean="0"/>
          </a:p>
          <a:p>
            <a:pPr>
              <a:buNone/>
            </a:pPr>
            <a:r>
              <a:rPr lang="ko-KR" altLang="en-US" b="1" dirty="0" smtClean="0"/>
              <a:t>   잊힌</a:t>
            </a:r>
            <a:r>
              <a:rPr lang="en-US" altLang="ko-KR" b="1" dirty="0" smtClean="0"/>
              <a:t>, </a:t>
            </a:r>
            <a:r>
              <a:rPr lang="ko-KR" altLang="en-US" b="1" dirty="0" smtClean="0">
                <a:solidFill>
                  <a:srgbClr val="FF0000"/>
                </a:solidFill>
              </a:rPr>
              <a:t>잊어진</a:t>
            </a:r>
            <a:r>
              <a:rPr lang="ko-KR" altLang="en-US" b="1" dirty="0" smtClean="0"/>
              <a:t> </a:t>
            </a:r>
            <a:r>
              <a:rPr lang="en-US" altLang="ko-KR" dirty="0" smtClean="0"/>
              <a:t>/ (X) </a:t>
            </a:r>
            <a:r>
              <a:rPr lang="ko-KR" altLang="en-US" dirty="0" smtClean="0"/>
              <a:t>잊혀진</a:t>
            </a:r>
            <a:endParaRPr lang="en-US" altLang="ko-KR" dirty="0" smtClean="0"/>
          </a:p>
          <a:p>
            <a:pPr>
              <a:buNone/>
            </a:pPr>
            <a:r>
              <a:rPr lang="ko-KR" altLang="en-US" b="1" dirty="0" smtClean="0"/>
              <a:t>   닫혔어요</a:t>
            </a:r>
            <a:r>
              <a:rPr lang="en-US" altLang="ko-KR" b="1" dirty="0" smtClean="0"/>
              <a:t>, </a:t>
            </a:r>
            <a:r>
              <a:rPr lang="ko-KR" altLang="en-US" b="1" dirty="0" smtClean="0">
                <a:solidFill>
                  <a:srgbClr val="FF0000"/>
                </a:solidFill>
              </a:rPr>
              <a:t>닫아졌어요</a:t>
            </a:r>
            <a:r>
              <a:rPr lang="ko-KR" altLang="en-US" b="1" dirty="0" smtClean="0"/>
              <a:t> </a:t>
            </a:r>
            <a:r>
              <a:rPr lang="en-US" altLang="ko-KR" dirty="0" smtClean="0"/>
              <a:t>/ (X) </a:t>
            </a:r>
            <a:r>
              <a:rPr lang="ko-KR" altLang="en-US" dirty="0" smtClean="0"/>
              <a:t>닫혀졌어요</a:t>
            </a:r>
            <a:endParaRPr lang="en-US" altLang="ko-KR" dirty="0" smtClean="0"/>
          </a:p>
          <a:p>
            <a:pPr>
              <a:buNone/>
            </a:pPr>
            <a:r>
              <a:rPr lang="ko-KR" altLang="en-US" b="1" dirty="0" smtClean="0">
                <a:solidFill>
                  <a:srgbClr val="FF0000"/>
                </a:solidFill>
              </a:rPr>
              <a:t>   생각됩니다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생각합니다 </a:t>
            </a:r>
            <a:r>
              <a:rPr lang="en-US" altLang="ko-KR" dirty="0" smtClean="0"/>
              <a:t>(X) </a:t>
            </a:r>
            <a:r>
              <a:rPr lang="ko-KR" altLang="en-US" dirty="0" smtClean="0"/>
              <a:t>생각되어집니다</a:t>
            </a:r>
            <a:endParaRPr lang="en-US" altLang="ko-KR" dirty="0" smtClean="0"/>
          </a:p>
          <a:p>
            <a:pPr>
              <a:buNone/>
            </a:pPr>
            <a:r>
              <a:rPr lang="ko-KR" altLang="en-US" b="1" dirty="0" smtClean="0"/>
              <a:t>   패었습니다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파였습니다 </a:t>
            </a:r>
            <a:r>
              <a:rPr lang="en-US" altLang="ko-KR" dirty="0" smtClean="0"/>
              <a:t>/ (X) </a:t>
            </a:r>
            <a:r>
              <a:rPr lang="ko-KR" altLang="en-US" dirty="0" err="1" smtClean="0"/>
              <a:t>패여졌습니다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ko-KR" altLang="en-US" dirty="0" smtClean="0"/>
              <a:t>사동표현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ko-KR" altLang="en-US" b="1" dirty="0" smtClean="0"/>
              <a:t>사동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자신의 행위가 남의 행위를 유발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남에게 특정 행위를 시키는 의미</a:t>
            </a:r>
            <a:endParaRPr lang="en-US" altLang="ko-KR" dirty="0"/>
          </a:p>
          <a:p>
            <a:r>
              <a:rPr lang="ko-KR" altLang="en-US" b="1" dirty="0" smtClean="0"/>
              <a:t>사동사 </a:t>
            </a:r>
            <a:r>
              <a:rPr lang="en-US" altLang="ko-KR" b="1" dirty="0" smtClean="0"/>
              <a:t>= </a:t>
            </a:r>
            <a:r>
              <a:rPr lang="ko-KR" altLang="en-US" b="1" dirty="0" smtClean="0"/>
              <a:t>주동사 </a:t>
            </a:r>
            <a:r>
              <a:rPr lang="en-US" altLang="ko-KR" b="1" dirty="0" smtClean="0"/>
              <a:t>+ </a:t>
            </a:r>
            <a:r>
              <a:rPr lang="ko-KR" altLang="en-US" b="1" dirty="0" smtClean="0">
                <a:solidFill>
                  <a:srgbClr val="FF0000"/>
                </a:solidFill>
              </a:rPr>
              <a:t>사동 접사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dirty="0" smtClean="0"/>
              <a:t>통사적 </a:t>
            </a:r>
            <a:r>
              <a:rPr lang="ko-KR" altLang="en-US" b="1" dirty="0" err="1" smtClean="0"/>
              <a:t>사동문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사동구문</a:t>
            </a:r>
            <a:r>
              <a:rPr lang="en-US" altLang="ko-KR" b="1" dirty="0" smtClean="0"/>
              <a:t>) = </a:t>
            </a:r>
            <a:r>
              <a:rPr lang="en-US" altLang="ko-KR" b="1" dirty="0" smtClean="0">
                <a:solidFill>
                  <a:srgbClr val="FF0000"/>
                </a:solidFill>
              </a:rPr>
              <a:t>-</a:t>
            </a:r>
            <a:r>
              <a:rPr lang="ko-KR" altLang="en-US" b="1" dirty="0" smtClean="0">
                <a:solidFill>
                  <a:srgbClr val="FF0000"/>
                </a:solidFill>
              </a:rPr>
              <a:t>게 하다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 smtClean="0"/>
              <a:t>써서는 안 되는 사동표현</a:t>
            </a:r>
            <a:endParaRPr lang="ko-KR" altLang="en-US" b="1" dirty="0"/>
          </a:p>
        </p:txBody>
      </p:sp>
      <p:sp>
        <p:nvSpPr>
          <p:cNvPr id="4" name="톱니 모양의 오른쪽 화살표 3"/>
          <p:cNvSpPr/>
          <p:nvPr/>
        </p:nvSpPr>
        <p:spPr>
          <a:xfrm>
            <a:off x="4429124" y="3143248"/>
            <a:ext cx="1928826" cy="1000132"/>
          </a:xfrm>
          <a:prstGeom prst="notchedRightArrow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1314</Words>
  <Application>Microsoft Office PowerPoint</Application>
  <PresentationFormat>화면 슬라이드 쇼(4:3)</PresentationFormat>
  <Paragraphs>233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피동 표현</vt:lpstr>
      <vt:lpstr>슬라이드 2</vt:lpstr>
      <vt:lpstr>피동사와 피동 접사</vt:lpstr>
      <vt:lpstr>피동 접사의 예</vt:lpstr>
      <vt:lpstr>피동문 변환</vt:lpstr>
      <vt:lpstr>피동문 변환 불가 / 피동문으로만!</vt:lpstr>
      <vt:lpstr>통사적 피동문</vt:lpstr>
      <vt:lpstr>이중피동 및 써서는 안 되는 피동</vt:lpstr>
      <vt:lpstr>사동표현</vt:lpstr>
      <vt:lpstr>사동 접사</vt:lpstr>
      <vt:lpstr>사동문 변환</vt:lpstr>
      <vt:lpstr>통사적 사동문과 의미 차이</vt:lpstr>
      <vt:lpstr>써서는 안 되는 사동 표현</vt:lpstr>
      <vt:lpstr>영어 vs 한국어</vt:lpstr>
      <vt:lpstr>피동형 표현 비교 1.</vt:lpstr>
      <vt:lpstr>피동형 표현 비교 2.</vt:lpstr>
      <vt:lpstr>피동성의 의미와 형식 변인들</vt:lpstr>
      <vt:lpstr>자동사로 피동의 의미를 나타낼 수 있다. -1</vt:lpstr>
      <vt:lpstr>자동사로 피동의 의미를 나타낼 수 있다. -2</vt:lpstr>
      <vt:lpstr>형식은 피동이지만 의미가 약한 경우가 있다.</vt:lpstr>
      <vt:lpstr>대응하는 능동형을 설정하기가 어렵다.</vt:lpstr>
      <vt:lpstr>왜냐하면… 이런 예외들도 있기 때문입니다.</vt:lpstr>
      <vt:lpstr>영어 동사구 형태적 특성 요인 -1 (자동사 + 전치사)</vt:lpstr>
      <vt:lpstr>영어 동사구 형태적 특성 요인 -2 (자동사 + 명사 + 전치사)</vt:lpstr>
      <vt:lpstr> 피동과 사동,  피동의 영한대조  -감사합니다- </vt:lpstr>
    </vt:vector>
  </TitlesOfParts>
  <Company>hanshin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피동 표현</dc:title>
  <dc:creator>nanunya</dc:creator>
  <cp:lastModifiedBy>nanunya</cp:lastModifiedBy>
  <cp:revision>73</cp:revision>
  <dcterms:created xsi:type="dcterms:W3CDTF">2011-09-29T11:18:06Z</dcterms:created>
  <dcterms:modified xsi:type="dcterms:W3CDTF">2011-10-01T09:33:20Z</dcterms:modified>
</cp:coreProperties>
</file>