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6" autoAdjust="0"/>
    <p:restoredTop sz="94660"/>
  </p:normalViewPr>
  <p:slideViewPr>
    <p:cSldViewPr>
      <p:cViewPr varScale="1">
        <p:scale>
          <a:sx n="76" d="100"/>
          <a:sy n="76" d="100"/>
        </p:scale>
        <p:origin x="-108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CC0-5935-4621-9D24-50713E67CC55}" type="datetimeFigureOut">
              <a:rPr lang="ko-KR" altLang="en-US" smtClean="0"/>
              <a:pPr/>
              <a:t>2012-07-17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1AA6-8061-44EA-9220-75A949292B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CC0-5935-4621-9D24-50713E67CC55}" type="datetimeFigureOut">
              <a:rPr lang="ko-KR" altLang="en-US" smtClean="0"/>
              <a:pPr/>
              <a:t>2012-07-17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1AA6-8061-44EA-9220-75A949292B1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CC0-5935-4621-9D24-50713E67CC55}" type="datetimeFigureOut">
              <a:rPr lang="ko-KR" altLang="en-US" smtClean="0"/>
              <a:pPr/>
              <a:t>2012-07-17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1AA6-8061-44EA-9220-75A949292B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CC0-5935-4621-9D24-50713E67CC55}" type="datetimeFigureOut">
              <a:rPr lang="ko-KR" altLang="en-US" smtClean="0"/>
              <a:pPr/>
              <a:t>2012-07-17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1AA6-8061-44EA-9220-75A949292B1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1AA6-8061-44EA-9220-75A949292B1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60439CC0-5935-4621-9D24-50713E67CC55}" type="datetimeFigureOut">
              <a:rPr lang="ko-KR" altLang="en-US" smtClean="0"/>
              <a:pPr/>
              <a:t>2012-07-17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CC0-5935-4621-9D24-50713E67CC55}" type="datetimeFigureOut">
              <a:rPr lang="ko-KR" altLang="en-US" smtClean="0"/>
              <a:pPr/>
              <a:t>2012-07-17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1AA6-8061-44EA-9220-75A949292B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CC0-5935-4621-9D24-50713E67CC55}" type="datetimeFigureOut">
              <a:rPr lang="ko-KR" altLang="en-US" smtClean="0"/>
              <a:pPr/>
              <a:t>2012-07-17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1AA6-8061-44EA-9220-75A949292B1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CC0-5935-4621-9D24-50713E67CC55}" type="datetimeFigureOut">
              <a:rPr lang="ko-KR" altLang="en-US" smtClean="0"/>
              <a:pPr/>
              <a:t>2012-07-17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1AA6-8061-44EA-9220-75A949292B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CC0-5935-4621-9D24-50713E67CC55}" type="datetimeFigureOut">
              <a:rPr lang="ko-KR" altLang="en-US" smtClean="0"/>
              <a:pPr/>
              <a:t>2012-07-17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1AA6-8061-44EA-9220-75A949292B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CC0-5935-4621-9D24-50713E67CC55}" type="datetimeFigureOut">
              <a:rPr lang="ko-KR" altLang="en-US" smtClean="0"/>
              <a:pPr/>
              <a:t>2012-07-17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1AA6-8061-44EA-9220-75A949292B1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CC0-5935-4621-9D24-50713E67CC55}" type="datetimeFigureOut">
              <a:rPr lang="ko-KR" altLang="en-US" smtClean="0"/>
              <a:pPr/>
              <a:t>2012-07-17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1AA6-8061-44EA-9220-75A949292B1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0439CC0-5935-4621-9D24-50713E67CC55}" type="datetimeFigureOut">
              <a:rPr lang="ko-KR" altLang="en-US" smtClean="0"/>
              <a:pPr/>
              <a:t>2012-07-17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7E71AA6-8061-44EA-9220-75A949292B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t6Rf_m9SMk" TargetMode="External"/><Relationship Id="rId2" Type="http://schemas.openxmlformats.org/officeDocument/2006/relationships/hyperlink" Target="http://www.youtube.com/watch?v=iLRX_Mqnxp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ECn_ZsBmV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346VKct7Kg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iJ5hNAxIDM" TargetMode="External"/><Relationship Id="rId2" Type="http://schemas.openxmlformats.org/officeDocument/2006/relationships/hyperlink" Target="http://www.youtube.com/watch?v=AnuoedE2O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z515rjFRFI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daum.net/_blog/hdn/ArticleContentsView.do?blogid=04Xv9&amp;articleno=15960677&amp;looping=0&amp;longOpen=" TargetMode="External"/><Relationship Id="rId2" Type="http://schemas.openxmlformats.org/officeDocument/2006/relationships/hyperlink" Target="http://www.youtube.com/watch?v=rxOz8PV_d5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kier.korea.ac.kr/kierkorea/down/07-27-1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c-Sz1zR4a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blog.ohmynews.com/chamstory/tag/%EA%B5%90%EC%9C%A1%EC%9D%B4%EB%9E%80%20%EB%AC%B4%EC%97%87%EC%9D%B8%EA%B0%80" TargetMode="External"/><Relationship Id="rId3" Type="http://schemas.openxmlformats.org/officeDocument/2006/relationships/hyperlink" Target="http://ksw0484.com.ne.kr/data-b/reaserch/what%20is%20edution.htm" TargetMode="External"/><Relationship Id="rId7" Type="http://schemas.openxmlformats.org/officeDocument/2006/relationships/hyperlink" Target="http://www.yes24.com/24/goods/7031942?scode=032&amp;OzSrank=6" TargetMode="External"/><Relationship Id="rId2" Type="http://schemas.openxmlformats.org/officeDocument/2006/relationships/hyperlink" Target="http://blog.naver.com/PostView.nhn?blogId=rlaehgml7&amp;logNo=1012206435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yobobook.co.kr/product/detailViewKor.laf?mallGb=KOR&amp;ejkGb=KOR&amp;barcode=9788977151840" TargetMode="External"/><Relationship Id="rId5" Type="http://schemas.openxmlformats.org/officeDocument/2006/relationships/hyperlink" Target="http://chamstory.tistory.com/631" TargetMode="External"/><Relationship Id="rId10" Type="http://schemas.openxmlformats.org/officeDocument/2006/relationships/hyperlink" Target="http://keyword.pressian.com/articleK.asp?guide_idx=4085" TargetMode="External"/><Relationship Id="rId4" Type="http://schemas.openxmlformats.org/officeDocument/2006/relationships/hyperlink" Target="http://cfile209.uf.daum.net/attach/127B0F4E4F101FEE0C24F3" TargetMode="External"/><Relationship Id="rId9" Type="http://schemas.openxmlformats.org/officeDocument/2006/relationships/hyperlink" Target="http://www.parksimon.com/lecture/university.ppt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2tDVk2IlX8" TargetMode="External"/><Relationship Id="rId2" Type="http://schemas.openxmlformats.org/officeDocument/2006/relationships/hyperlink" Target="http://book.mk.co.kr/new/view.php?mode=c&amp;book_code=3903&amp;category=sel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_ZtWbW9FAMo" TargetMode="External"/><Relationship Id="rId2" Type="http://schemas.openxmlformats.org/officeDocument/2006/relationships/hyperlink" Target="http://www.youtube.com/watch?v=X6pDUsR-l4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6eCT1CqNj-A" TargetMode="External"/><Relationship Id="rId2" Type="http://schemas.openxmlformats.org/officeDocument/2006/relationships/hyperlink" Target="http://www.youtube.com/watch?v=hq8QMn33F-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QFqokhs47l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7GrcSBgxxuY" TargetMode="External"/><Relationship Id="rId2" Type="http://schemas.openxmlformats.org/officeDocument/2006/relationships/hyperlink" Target="http://www.youtube.com/watch?v=raAHF8e6rv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file230.uf.daum.net/attach/156101374F6183CC15343D" TargetMode="External"/><Relationship Id="rId2" Type="http://schemas.openxmlformats.org/officeDocument/2006/relationships/hyperlink" Target="http://www.youtube.com/watch?v=4OLsMDN8gF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WL6M1ZloXM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KVAP6H4MzQ" TargetMode="External"/><Relationship Id="rId2" Type="http://schemas.openxmlformats.org/officeDocument/2006/relationships/hyperlink" Target="http://www.youtube.com/watch?v=rrfMNJSHem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96944" cy="3672408"/>
          </a:xfrm>
        </p:spPr>
        <p:txBody>
          <a:bodyPr>
            <a:normAutofit fontScale="90000"/>
          </a:bodyPr>
          <a:lstStyle/>
          <a:p>
            <a:r>
              <a:rPr lang="en-US" altLang="ko-KR" sz="6600" dirty="0" smtClean="0"/>
              <a:t/>
            </a:r>
            <a:br>
              <a:rPr lang="en-US" altLang="ko-KR" sz="6600" dirty="0" smtClean="0"/>
            </a:br>
            <a:r>
              <a:rPr lang="ko-KR" altLang="en-US" sz="6600" dirty="0" smtClean="0"/>
              <a:t>청소년 </a:t>
            </a:r>
            <a:r>
              <a:rPr lang="ko-KR" altLang="en-US" sz="6600" dirty="0" err="1" smtClean="0"/>
              <a:t>배움배움</a:t>
            </a:r>
            <a:r>
              <a:rPr lang="ko-KR" altLang="en-US" sz="6600" dirty="0" smtClean="0"/>
              <a:t> </a:t>
            </a:r>
            <a:r>
              <a:rPr lang="en-US" altLang="ko-KR" sz="6600" dirty="0" smtClean="0"/>
              <a:t/>
            </a:r>
            <a:br>
              <a:rPr lang="en-US" altLang="ko-KR" sz="6600" dirty="0" smtClean="0"/>
            </a:br>
            <a:r>
              <a:rPr lang="ko-KR" altLang="en-US" sz="6600" dirty="0" err="1" smtClean="0"/>
              <a:t>익힘익힘</a:t>
            </a:r>
            <a:r>
              <a:rPr lang="en-US" altLang="ko-KR" sz="6600" dirty="0" smtClean="0"/>
              <a:t/>
            </a:r>
            <a:br>
              <a:rPr lang="en-US" altLang="ko-KR" sz="6600" dirty="0" smtClean="0"/>
            </a:br>
            <a:r>
              <a:rPr lang="en-US" altLang="ko-KR" sz="6600" dirty="0" smtClean="0"/>
              <a:t>&lt;</a:t>
            </a:r>
            <a:r>
              <a:rPr lang="ko-KR" altLang="en-US" sz="6600" dirty="0" err="1" smtClean="0"/>
              <a:t>배움익힘의</a:t>
            </a:r>
            <a:r>
              <a:rPr lang="ko-KR" altLang="en-US" sz="6600" dirty="0" smtClean="0"/>
              <a:t> 품질관리</a:t>
            </a:r>
            <a:r>
              <a:rPr lang="en-US" altLang="ko-KR" sz="6600" dirty="0" smtClean="0"/>
              <a:t/>
            </a:r>
            <a:br>
              <a:rPr lang="en-US" altLang="ko-KR" sz="6600" dirty="0" smtClean="0"/>
            </a:br>
            <a:endParaRPr lang="ko-KR" altLang="en-US" sz="6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2307106"/>
          </a:xfrm>
        </p:spPr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ko-KR" altLang="en-US" sz="3600" dirty="0" smtClean="0"/>
              <a:t>가르치기 </a:t>
            </a:r>
            <a:r>
              <a:rPr lang="ko-KR" altLang="en-US" sz="3600" dirty="0" smtClean="0"/>
              <a:t>그르치기 키워드 </a:t>
            </a:r>
            <a:r>
              <a:rPr lang="ko-KR" altLang="en-US" sz="3600" dirty="0" smtClean="0"/>
              <a:t>추출</a:t>
            </a:r>
            <a:endParaRPr lang="en-US" altLang="ko-KR" sz="3600" dirty="0" smtClean="0"/>
          </a:p>
          <a:p>
            <a:r>
              <a:rPr lang="ko-KR" altLang="en-US" sz="3600" dirty="0" smtClean="0"/>
              <a:t>가르치는 일이란 무엇인가</a:t>
            </a:r>
            <a:r>
              <a:rPr lang="en-US" altLang="ko-KR" sz="3600" dirty="0" smtClean="0"/>
              <a:t>?</a:t>
            </a:r>
          </a:p>
          <a:p>
            <a:r>
              <a:rPr lang="ko-KR" altLang="en-US" sz="3600" dirty="0" smtClean="0"/>
              <a:t>愼獨學習 컨설턴트</a:t>
            </a:r>
            <a:endParaRPr lang="ko-KR" alt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일상생활</a:t>
            </a:r>
            <a:endParaRPr lang="en-US" altLang="ko-KR" dirty="0" smtClean="0"/>
          </a:p>
          <a:p>
            <a:r>
              <a:rPr lang="ko-KR" altLang="en-US" sz="2000" b="1" dirty="0" err="1" smtClean="0">
                <a:hlinkClick r:id="rId2"/>
              </a:rPr>
              <a:t>세바시</a:t>
            </a:r>
            <a:r>
              <a:rPr lang="ko-KR" altLang="en-US" sz="2000" dirty="0" smtClean="0">
                <a:hlinkClick r:id="rId2"/>
              </a:rPr>
              <a:t> </a:t>
            </a:r>
            <a:r>
              <a:rPr lang="en-US" altLang="ko-KR" sz="2000" dirty="0" smtClean="0">
                <a:hlinkClick r:id="rId2"/>
              </a:rPr>
              <a:t>156</a:t>
            </a:r>
            <a:r>
              <a:rPr lang="ko-KR" altLang="en-US" sz="2000" dirty="0" smtClean="0">
                <a:hlinkClick r:id="rId2"/>
              </a:rPr>
              <a:t>회 </a:t>
            </a:r>
            <a:r>
              <a:rPr lang="en-US" altLang="ko-KR" sz="2000" dirty="0" smtClean="0">
                <a:hlinkClick r:id="rId2"/>
              </a:rPr>
              <a:t>'</a:t>
            </a:r>
            <a:r>
              <a:rPr lang="ko-KR" altLang="en-US" sz="2000" dirty="0" smtClean="0">
                <a:hlinkClick r:id="rId2"/>
              </a:rPr>
              <a:t>삽질</a:t>
            </a:r>
            <a:r>
              <a:rPr lang="en-US" altLang="ko-KR" sz="2000" dirty="0" smtClean="0">
                <a:hlinkClick r:id="rId2"/>
              </a:rPr>
              <a:t>'</a:t>
            </a:r>
            <a:r>
              <a:rPr lang="ko-KR" altLang="en-US" sz="2000" dirty="0" smtClean="0">
                <a:hlinkClick r:id="rId2"/>
              </a:rPr>
              <a:t>로 시작하는 도전 </a:t>
            </a:r>
            <a:r>
              <a:rPr lang="en-US" altLang="ko-KR" sz="2000" dirty="0" smtClean="0">
                <a:hlinkClick r:id="rId2"/>
              </a:rPr>
              <a:t>@</a:t>
            </a:r>
            <a:r>
              <a:rPr lang="ko-KR" altLang="en-US" sz="2000" dirty="0" smtClean="0">
                <a:hlinkClick r:id="rId2"/>
              </a:rPr>
              <a:t>이민구 </a:t>
            </a:r>
            <a:r>
              <a:rPr lang="ko-KR" altLang="en-US" sz="2000" dirty="0" err="1" smtClean="0">
                <a:hlinkClick r:id="rId2"/>
              </a:rPr>
              <a:t>과천중앙고</a:t>
            </a:r>
            <a:r>
              <a:rPr lang="ko-KR" altLang="en-US" sz="2000" dirty="0" smtClean="0">
                <a:hlinkClick r:id="rId2"/>
              </a:rPr>
              <a:t> </a:t>
            </a:r>
            <a:r>
              <a:rPr lang="en-US" altLang="ko-KR" sz="2000" b="1" dirty="0" smtClean="0">
                <a:hlinkClick r:id="rId2"/>
              </a:rPr>
              <a:t>...</a:t>
            </a:r>
            <a:r>
              <a:rPr lang="ko-KR" altLang="en-US" sz="2000" dirty="0" smtClean="0">
                <a:hlinkClick r:id="rId2"/>
              </a:rPr>
              <a:t> </a:t>
            </a:r>
            <a:r>
              <a:rPr lang="en-US" altLang="ko-KR" sz="2000" dirty="0" smtClean="0">
                <a:hlinkClick r:id="rId2"/>
              </a:rPr>
              <a:t>- </a:t>
            </a:r>
            <a:r>
              <a:rPr lang="en-US" altLang="ko-KR" sz="2000" b="1" dirty="0" smtClean="0">
                <a:hlinkClick r:id="rId2"/>
              </a:rPr>
              <a:t>YouTube</a:t>
            </a:r>
            <a:endParaRPr lang="en-US" altLang="ko-KR" sz="2000" b="1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전문가적 직업</a:t>
            </a:r>
            <a:endParaRPr lang="en-US" altLang="ko-KR" dirty="0" smtClean="0"/>
          </a:p>
          <a:p>
            <a:r>
              <a:rPr lang="ko-KR" altLang="en-US" sz="2000" dirty="0" smtClean="0">
                <a:hlinkClick r:id="rId3"/>
              </a:rPr>
              <a:t>세상을 바꾸는 시간</a:t>
            </a:r>
            <a:r>
              <a:rPr lang="en-US" altLang="ko-KR" sz="2000" dirty="0" smtClean="0">
                <a:hlinkClick r:id="rId3"/>
              </a:rPr>
              <a:t>, 15</a:t>
            </a:r>
            <a:r>
              <a:rPr lang="ko-KR" altLang="en-US" sz="2000" dirty="0" smtClean="0">
                <a:hlinkClick r:id="rId3"/>
              </a:rPr>
              <a:t>분 </a:t>
            </a:r>
            <a:r>
              <a:rPr lang="en-US" altLang="ko-KR" sz="2000" dirty="0" smtClean="0">
                <a:hlinkClick r:id="rId3"/>
              </a:rPr>
              <a:t>- </a:t>
            </a:r>
            <a:r>
              <a:rPr lang="ko-KR" altLang="en-US" sz="2000" b="1" dirty="0" err="1" smtClean="0">
                <a:hlinkClick r:id="rId3"/>
              </a:rPr>
              <a:t>세바시</a:t>
            </a:r>
            <a:r>
              <a:rPr lang="ko-KR" altLang="en-US" sz="2000" dirty="0" smtClean="0">
                <a:hlinkClick r:id="rId3"/>
              </a:rPr>
              <a:t> </a:t>
            </a:r>
            <a:r>
              <a:rPr lang="en-US" altLang="ko-KR" sz="2000" dirty="0" smtClean="0">
                <a:hlinkClick r:id="rId3"/>
              </a:rPr>
              <a:t>120</a:t>
            </a:r>
            <a:r>
              <a:rPr lang="ko-KR" altLang="en-US" sz="2000" dirty="0" smtClean="0">
                <a:hlinkClick r:id="rId3"/>
              </a:rPr>
              <a:t>회 </a:t>
            </a:r>
            <a:r>
              <a:rPr lang="en-US" altLang="ko-KR" sz="2000" dirty="0" smtClean="0">
                <a:hlinkClick r:id="rId3"/>
              </a:rPr>
              <a:t>Idea Doctor</a:t>
            </a:r>
            <a:r>
              <a:rPr lang="ko-KR" altLang="en-US" sz="2000" dirty="0" smtClean="0">
                <a:hlinkClick r:id="rId3"/>
              </a:rPr>
              <a:t>의 </a:t>
            </a:r>
            <a:r>
              <a:rPr lang="en-US" altLang="ko-KR" sz="2000" b="1" dirty="0" smtClean="0">
                <a:hlinkClick r:id="rId3"/>
              </a:rPr>
              <a:t>...</a:t>
            </a:r>
            <a:r>
              <a:rPr lang="ko-KR" altLang="en-US" sz="2000" dirty="0" smtClean="0">
                <a:hlinkClick r:id="rId3"/>
              </a:rPr>
              <a:t> </a:t>
            </a:r>
            <a:r>
              <a:rPr lang="en-US" altLang="ko-KR" sz="2000" dirty="0" smtClean="0">
                <a:hlinkClick r:id="rId3"/>
              </a:rPr>
              <a:t>- </a:t>
            </a:r>
            <a:r>
              <a:rPr lang="en-US" altLang="ko-KR" sz="2000" b="1" dirty="0" smtClean="0">
                <a:hlinkClick r:id="rId3"/>
              </a:rPr>
              <a:t>YouTube</a:t>
            </a:r>
            <a:endParaRPr lang="en-US" altLang="ko-KR" sz="2000" b="1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계산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헌법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세계법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규칙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err="1" smtClean="0"/>
              <a:t>세바시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분 </a:t>
            </a:r>
            <a:r>
              <a:rPr lang="en-US" altLang="ko-KR" b="1" dirty="0" smtClean="0"/>
              <a:t>3</a:t>
            </a:r>
            <a:r>
              <a:rPr lang="ko-KR" altLang="en-US" b="1" dirty="0" smtClean="0"/>
              <a:t>회</a:t>
            </a:r>
            <a:r>
              <a:rPr lang="en-US" altLang="ko-KR" b="1" dirty="0" smtClean="0"/>
              <a:t>-</a:t>
            </a:r>
            <a:r>
              <a:rPr lang="ko-KR" altLang="en-US" b="1" dirty="0" smtClean="0"/>
              <a:t>나처럼 사는 건 나밖에 없지 가수 홍순관 </a:t>
            </a: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http://</a:t>
            </a:r>
            <a:r>
              <a:rPr lang="en-US" altLang="ko-KR" dirty="0" smtClean="0">
                <a:hlinkClick r:id="rId2"/>
              </a:rPr>
              <a:t>www.youtube.com/watch?v=eECn_ZsBmVc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규칙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성인의 책임이행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필요한 적정수준의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지식과 기능 성취</a:t>
            </a:r>
            <a:endParaRPr lang="en-US" altLang="ko-KR" dirty="0" smtClean="0"/>
          </a:p>
          <a:p>
            <a:r>
              <a:rPr lang="ko-KR" altLang="en-US" sz="2000" dirty="0" smtClean="0">
                <a:hlinkClick r:id="rId2"/>
              </a:rPr>
              <a:t>세상을 바꾸는 시간</a:t>
            </a:r>
            <a:r>
              <a:rPr lang="en-US" altLang="ko-KR" sz="2000" dirty="0" smtClean="0">
                <a:hlinkClick r:id="rId2"/>
              </a:rPr>
              <a:t>, 15</a:t>
            </a:r>
            <a:r>
              <a:rPr lang="ko-KR" altLang="en-US" sz="2000" dirty="0" smtClean="0">
                <a:hlinkClick r:id="rId2"/>
              </a:rPr>
              <a:t>분 </a:t>
            </a:r>
            <a:r>
              <a:rPr lang="en-US" altLang="ko-KR" sz="2000" dirty="0" smtClean="0">
                <a:hlinkClick r:id="rId2"/>
              </a:rPr>
              <a:t>- </a:t>
            </a:r>
            <a:r>
              <a:rPr lang="ko-KR" altLang="en-US" sz="2000" b="1" dirty="0" err="1" smtClean="0">
                <a:hlinkClick r:id="rId2"/>
              </a:rPr>
              <a:t>세바시</a:t>
            </a:r>
            <a:r>
              <a:rPr lang="ko-KR" altLang="en-US" sz="2000" dirty="0" smtClean="0">
                <a:hlinkClick r:id="rId2"/>
              </a:rPr>
              <a:t> </a:t>
            </a:r>
            <a:r>
              <a:rPr lang="en-US" altLang="ko-KR" sz="2000" dirty="0" smtClean="0">
                <a:hlinkClick r:id="rId2"/>
              </a:rPr>
              <a:t>15</a:t>
            </a:r>
            <a:r>
              <a:rPr lang="ko-KR" altLang="en-US" sz="2000" dirty="0" smtClean="0">
                <a:hlinkClick r:id="rId2"/>
              </a:rPr>
              <a:t>분 </a:t>
            </a:r>
            <a:r>
              <a:rPr lang="en-US" altLang="ko-KR" sz="2000" dirty="0" smtClean="0">
                <a:hlinkClick r:id="rId2"/>
              </a:rPr>
              <a:t>70</a:t>
            </a:r>
            <a:r>
              <a:rPr lang="ko-KR" altLang="en-US" sz="2000" dirty="0" smtClean="0">
                <a:hlinkClick r:id="rId2"/>
              </a:rPr>
              <a:t>회 </a:t>
            </a:r>
            <a:r>
              <a:rPr lang="en-US" altLang="ko-KR" sz="2000" dirty="0" smtClean="0">
                <a:hlinkClick r:id="rId2"/>
              </a:rPr>
              <a:t>- </a:t>
            </a:r>
            <a:r>
              <a:rPr lang="ko-KR" altLang="en-US" sz="2000" b="1" dirty="0" smtClean="0">
                <a:hlinkClick r:id="rId2"/>
              </a:rPr>
              <a:t>공부</a:t>
            </a:r>
            <a:r>
              <a:rPr lang="en-US" altLang="ko-KR" sz="2000" dirty="0" smtClean="0">
                <a:hlinkClick r:id="rId2"/>
              </a:rPr>
              <a:t>, </a:t>
            </a:r>
            <a:r>
              <a:rPr lang="ko-KR" altLang="en-US" sz="2000" dirty="0" err="1" smtClean="0">
                <a:hlinkClick r:id="rId2"/>
              </a:rPr>
              <a:t>스펙</a:t>
            </a:r>
            <a:r>
              <a:rPr lang="ko-KR" altLang="en-US" sz="2000" dirty="0" smtClean="0">
                <a:hlinkClick r:id="rId2"/>
              </a:rPr>
              <a:t> </a:t>
            </a:r>
            <a:r>
              <a:rPr lang="en-US" altLang="ko-KR" sz="2000" b="1" dirty="0" smtClean="0">
                <a:hlinkClick r:id="rId2"/>
              </a:rPr>
              <a:t>...</a:t>
            </a:r>
            <a:r>
              <a:rPr lang="ko-KR" altLang="en-US" sz="2000" dirty="0" smtClean="0">
                <a:hlinkClick r:id="rId2"/>
              </a:rPr>
              <a:t> </a:t>
            </a:r>
            <a:r>
              <a:rPr lang="en-US" altLang="ko-KR" sz="2000" dirty="0" smtClean="0">
                <a:hlinkClick r:id="rId2"/>
              </a:rPr>
              <a:t>- </a:t>
            </a:r>
            <a:r>
              <a:rPr lang="en-US" altLang="ko-KR" sz="2000" b="1" dirty="0" smtClean="0">
                <a:hlinkClick r:id="rId2"/>
              </a:rPr>
              <a:t>YouTube</a:t>
            </a:r>
            <a:endParaRPr lang="ko-KR" altLang="en-US" sz="20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교육받은 인간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교과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다원적 의미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사실</a:t>
            </a:r>
            <a:r>
              <a:rPr lang="en-US" altLang="ko-KR" dirty="0" smtClean="0"/>
              <a:t>,</a:t>
            </a:r>
            <a:r>
              <a:rPr lang="ko-KR" altLang="en-US" dirty="0" smtClean="0"/>
              <a:t>기능</a:t>
            </a:r>
            <a:r>
              <a:rPr lang="en-US" altLang="ko-KR" dirty="0" smtClean="0"/>
              <a:t>,</a:t>
            </a:r>
            <a:r>
              <a:rPr lang="ko-KR" altLang="en-US" dirty="0" smtClean="0"/>
              <a:t>이해</a:t>
            </a:r>
            <a:r>
              <a:rPr lang="en-US" altLang="ko-KR" dirty="0" smtClean="0"/>
              <a:t>,</a:t>
            </a:r>
            <a:r>
              <a:rPr lang="ko-KR" altLang="en-US" dirty="0" smtClean="0"/>
              <a:t>신념</a:t>
            </a:r>
            <a:r>
              <a:rPr lang="en-US" altLang="ko-KR" dirty="0" smtClean="0"/>
              <a:t>,</a:t>
            </a:r>
            <a:r>
              <a:rPr lang="ko-KR" altLang="en-US" dirty="0" smtClean="0"/>
              <a:t>감정 및 성격특성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크로스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커리큘러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연계통합융합통섭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완벽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전지전능</a:t>
            </a:r>
            <a:r>
              <a:rPr lang="en-US" altLang="ko-KR" dirty="0" smtClean="0"/>
              <a:t>?!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기르치기</a:t>
            </a:r>
            <a:r>
              <a:rPr lang="ko-KR" altLang="en-US" dirty="0" smtClean="0"/>
              <a:t> 내용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구체적 지식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sz="2400" dirty="0" smtClean="0">
                <a:hlinkClick r:id="rId2"/>
              </a:rPr>
              <a:t>세상을 바꾸는 시간</a:t>
            </a:r>
            <a:r>
              <a:rPr lang="en-US" altLang="ko-KR" sz="2400" dirty="0" smtClean="0">
                <a:hlinkClick r:id="rId2"/>
              </a:rPr>
              <a:t>, 15</a:t>
            </a:r>
            <a:r>
              <a:rPr lang="ko-KR" altLang="en-US" sz="2400" dirty="0" smtClean="0">
                <a:hlinkClick r:id="rId2"/>
              </a:rPr>
              <a:t>분 </a:t>
            </a:r>
            <a:r>
              <a:rPr lang="en-US" altLang="ko-KR" sz="2400" dirty="0" smtClean="0">
                <a:hlinkClick r:id="rId2"/>
              </a:rPr>
              <a:t>- </a:t>
            </a:r>
            <a:r>
              <a:rPr lang="ko-KR" altLang="en-US" sz="2400" b="1" dirty="0" err="1" smtClean="0">
                <a:hlinkClick r:id="rId2"/>
              </a:rPr>
              <a:t>세바시</a:t>
            </a:r>
            <a:r>
              <a:rPr lang="ko-KR" altLang="en-US" sz="2400" dirty="0" smtClean="0">
                <a:hlinkClick r:id="rId2"/>
              </a:rPr>
              <a:t> </a:t>
            </a:r>
            <a:r>
              <a:rPr lang="en-US" altLang="ko-KR" sz="2400" dirty="0" smtClean="0">
                <a:hlinkClick r:id="rId2"/>
              </a:rPr>
              <a:t>15</a:t>
            </a:r>
            <a:r>
              <a:rPr lang="ko-KR" altLang="en-US" sz="2400" dirty="0" smtClean="0">
                <a:hlinkClick r:id="rId2"/>
              </a:rPr>
              <a:t>분 </a:t>
            </a:r>
            <a:r>
              <a:rPr lang="en-US" altLang="ko-KR" sz="2400" dirty="0" smtClean="0">
                <a:hlinkClick r:id="rId2"/>
              </a:rPr>
              <a:t>62</a:t>
            </a:r>
            <a:r>
              <a:rPr lang="ko-KR" altLang="en-US" sz="2400" dirty="0" smtClean="0">
                <a:hlinkClick r:id="rId2"/>
              </a:rPr>
              <a:t>회 </a:t>
            </a:r>
            <a:r>
              <a:rPr lang="en-US" altLang="ko-KR" sz="2400" dirty="0" smtClean="0">
                <a:hlinkClick r:id="rId2"/>
              </a:rPr>
              <a:t>- </a:t>
            </a:r>
            <a:r>
              <a:rPr lang="ko-KR" altLang="en-US" sz="2400" dirty="0" smtClean="0">
                <a:hlinkClick r:id="rId2"/>
              </a:rPr>
              <a:t>생각지도 </a:t>
            </a:r>
            <a:r>
              <a:rPr lang="en-US" altLang="ko-KR" sz="2400" b="1" dirty="0" smtClean="0">
                <a:hlinkClick r:id="rId2"/>
              </a:rPr>
              <a:t>...</a:t>
            </a:r>
            <a:r>
              <a:rPr lang="ko-KR" altLang="en-US" sz="2400" dirty="0" smtClean="0">
                <a:hlinkClick r:id="rId2"/>
              </a:rPr>
              <a:t> </a:t>
            </a:r>
            <a:r>
              <a:rPr lang="en-US" altLang="ko-KR" sz="2400" dirty="0" smtClean="0">
                <a:hlinkClick r:id="rId2"/>
              </a:rPr>
              <a:t>- </a:t>
            </a:r>
            <a:r>
              <a:rPr lang="en-US" altLang="ko-KR" sz="2400" b="1" dirty="0" smtClean="0">
                <a:hlinkClick r:id="rId2"/>
              </a:rPr>
              <a:t>YouTube</a:t>
            </a:r>
            <a:endParaRPr lang="en-US" altLang="ko-KR" sz="2400" b="1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본래적 인간되기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자유로운 정신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자아 발달</a:t>
            </a:r>
            <a:endParaRPr lang="en-US" altLang="ko-KR" dirty="0" smtClean="0"/>
          </a:p>
          <a:p>
            <a:r>
              <a:rPr lang="ko-KR" altLang="en-US" sz="2200" dirty="0" smtClean="0">
                <a:hlinkClick r:id="rId3"/>
              </a:rPr>
              <a:t>세상을 바꾸는 시간</a:t>
            </a:r>
            <a:r>
              <a:rPr lang="en-US" altLang="ko-KR" sz="2200" dirty="0" smtClean="0">
                <a:hlinkClick r:id="rId3"/>
              </a:rPr>
              <a:t>, 15</a:t>
            </a:r>
            <a:r>
              <a:rPr lang="ko-KR" altLang="en-US" sz="2200" dirty="0" smtClean="0">
                <a:hlinkClick r:id="rId3"/>
              </a:rPr>
              <a:t>분 </a:t>
            </a:r>
            <a:r>
              <a:rPr lang="en-US" altLang="ko-KR" sz="2200" dirty="0" smtClean="0">
                <a:hlinkClick r:id="rId3"/>
              </a:rPr>
              <a:t>- </a:t>
            </a:r>
            <a:r>
              <a:rPr lang="ko-KR" altLang="en-US" sz="2200" b="1" dirty="0" err="1" smtClean="0">
                <a:hlinkClick r:id="rId3"/>
              </a:rPr>
              <a:t>세바시</a:t>
            </a:r>
            <a:r>
              <a:rPr lang="ko-KR" altLang="en-US" sz="2200" b="1" dirty="0" smtClean="0">
                <a:hlinkClick r:id="rId3"/>
              </a:rPr>
              <a:t> </a:t>
            </a:r>
            <a:r>
              <a:rPr lang="en-US" altLang="ko-KR" sz="2200" b="1" dirty="0" smtClean="0">
                <a:hlinkClick r:id="rId3"/>
              </a:rPr>
              <a:t>15</a:t>
            </a:r>
            <a:r>
              <a:rPr lang="ko-KR" altLang="en-US" sz="2200" b="1" dirty="0" smtClean="0">
                <a:hlinkClick r:id="rId3"/>
              </a:rPr>
              <a:t>분 </a:t>
            </a:r>
            <a:r>
              <a:rPr lang="en-US" altLang="ko-KR" sz="2200" b="1" dirty="0" smtClean="0">
                <a:hlinkClick r:id="rId3"/>
              </a:rPr>
              <a:t>38</a:t>
            </a:r>
            <a:r>
              <a:rPr lang="ko-KR" altLang="en-US" sz="2200" b="1" dirty="0" smtClean="0">
                <a:hlinkClick r:id="rId3"/>
              </a:rPr>
              <a:t>회</a:t>
            </a:r>
            <a:r>
              <a:rPr lang="ko-KR" altLang="en-US" sz="2200" dirty="0" smtClean="0">
                <a:hlinkClick r:id="rId3"/>
              </a:rPr>
              <a:t> </a:t>
            </a:r>
            <a:r>
              <a:rPr lang="en-US" altLang="ko-KR" sz="2200" dirty="0" smtClean="0">
                <a:hlinkClick r:id="rId3"/>
              </a:rPr>
              <a:t>- </a:t>
            </a:r>
            <a:r>
              <a:rPr lang="ko-KR" altLang="en-US" sz="2200" b="1" dirty="0" smtClean="0">
                <a:hlinkClick r:id="rId3"/>
              </a:rPr>
              <a:t>상처와 열등감으로부터</a:t>
            </a:r>
            <a:r>
              <a:rPr lang="ko-KR" altLang="en-US" sz="2200" dirty="0" smtClean="0">
                <a:hlinkClick r:id="rId3"/>
              </a:rPr>
              <a:t> </a:t>
            </a:r>
            <a:r>
              <a:rPr lang="en-US" altLang="ko-KR" sz="2200" b="1" dirty="0" smtClean="0">
                <a:hlinkClick r:id="rId3"/>
              </a:rPr>
              <a:t>...</a:t>
            </a:r>
            <a:endParaRPr lang="ko-KR" altLang="en-US" sz="22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가르치기 목적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강화</a:t>
            </a:r>
            <a:r>
              <a:rPr lang="en-US" altLang="ko-KR" dirty="0" smtClean="0"/>
              <a:t>,</a:t>
            </a:r>
            <a:r>
              <a:rPr lang="ko-KR" altLang="en-US" dirty="0" smtClean="0"/>
              <a:t>매몰</a:t>
            </a:r>
            <a:r>
              <a:rPr lang="en-US" altLang="ko-KR" dirty="0" smtClean="0"/>
              <a:t>,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윈</a:t>
            </a:r>
            <a:r>
              <a:rPr lang="en-US" altLang="ko-KR" dirty="0" smtClean="0"/>
              <a:t>-</a:t>
            </a:r>
            <a:r>
              <a:rPr lang="ko-KR" altLang="en-US" dirty="0" smtClean="0"/>
              <a:t>윈</a:t>
            </a:r>
            <a:r>
              <a:rPr lang="en-US" altLang="ko-KR" dirty="0" smtClean="0"/>
              <a:t>? </a:t>
            </a:r>
            <a:r>
              <a:rPr lang="ko-KR" altLang="en-US" dirty="0" smtClean="0"/>
              <a:t>개인차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수준차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상대평가</a:t>
            </a:r>
            <a:r>
              <a:rPr lang="en-US" altLang="ko-KR" dirty="0" smtClean="0"/>
              <a:t>,</a:t>
            </a:r>
            <a:r>
              <a:rPr lang="ko-KR" altLang="en-US" dirty="0" smtClean="0"/>
              <a:t>절대평가</a:t>
            </a:r>
            <a:endParaRPr lang="en-US" altLang="ko-KR" dirty="0" smtClean="0"/>
          </a:p>
          <a:p>
            <a:r>
              <a:rPr lang="ko-KR" altLang="en-US" sz="1500" dirty="0" smtClean="0">
                <a:hlinkClick r:id="rId2"/>
              </a:rPr>
              <a:t>세상을 바꾸는 시간</a:t>
            </a:r>
            <a:r>
              <a:rPr lang="en-US" altLang="ko-KR" sz="1500" dirty="0" smtClean="0">
                <a:hlinkClick r:id="rId2"/>
              </a:rPr>
              <a:t>, 15</a:t>
            </a:r>
            <a:r>
              <a:rPr lang="ko-KR" altLang="en-US" sz="1500" dirty="0" smtClean="0">
                <a:hlinkClick r:id="rId2"/>
              </a:rPr>
              <a:t>분 </a:t>
            </a:r>
            <a:r>
              <a:rPr lang="en-US" altLang="ko-KR" sz="1500" dirty="0" smtClean="0">
                <a:hlinkClick r:id="rId2"/>
              </a:rPr>
              <a:t>- </a:t>
            </a:r>
            <a:r>
              <a:rPr lang="ko-KR" altLang="en-US" sz="1500" b="1" dirty="0" err="1" smtClean="0">
                <a:hlinkClick r:id="rId2"/>
              </a:rPr>
              <a:t>세바시</a:t>
            </a:r>
            <a:r>
              <a:rPr lang="en-US" altLang="ko-KR" sz="1500" b="1" dirty="0" smtClean="0">
                <a:hlinkClick r:id="rId2"/>
              </a:rPr>
              <a:t>15</a:t>
            </a:r>
            <a:r>
              <a:rPr lang="ko-KR" altLang="en-US" sz="1500" b="1" dirty="0" smtClean="0">
                <a:hlinkClick r:id="rId2"/>
              </a:rPr>
              <a:t>분 </a:t>
            </a:r>
            <a:r>
              <a:rPr lang="en-US" altLang="ko-KR" sz="1500" b="1" dirty="0" smtClean="0">
                <a:hlinkClick r:id="rId2"/>
              </a:rPr>
              <a:t>2</a:t>
            </a:r>
            <a:r>
              <a:rPr lang="ko-KR" altLang="en-US" sz="1500" b="1" dirty="0" smtClean="0">
                <a:hlinkClick r:id="rId2"/>
              </a:rPr>
              <a:t>회</a:t>
            </a:r>
            <a:r>
              <a:rPr lang="ko-KR" altLang="en-US" sz="1500" dirty="0" smtClean="0">
                <a:hlinkClick r:id="rId2"/>
              </a:rPr>
              <a:t> </a:t>
            </a:r>
            <a:r>
              <a:rPr lang="en-US" altLang="ko-KR" sz="1500" dirty="0" smtClean="0">
                <a:hlinkClick r:id="rId2"/>
              </a:rPr>
              <a:t>- </a:t>
            </a:r>
            <a:r>
              <a:rPr lang="ko-KR" altLang="en-US" sz="1500" b="1" dirty="0" smtClean="0">
                <a:hlinkClick r:id="rId2"/>
              </a:rPr>
              <a:t>우리아이를 미래형 인재</a:t>
            </a:r>
            <a:r>
              <a:rPr lang="ko-KR" altLang="en-US" sz="1500" dirty="0" smtClean="0">
                <a:hlinkClick r:id="rId2"/>
              </a:rPr>
              <a:t> </a:t>
            </a:r>
            <a:r>
              <a:rPr lang="en-US" altLang="ko-KR" sz="1500" b="1" dirty="0" smtClean="0">
                <a:hlinkClick r:id="rId2"/>
              </a:rPr>
              <a:t>...</a:t>
            </a:r>
            <a:r>
              <a:rPr lang="ko-KR" altLang="en-US" sz="1500" dirty="0" smtClean="0"/>
              <a:t> </a:t>
            </a:r>
            <a:endParaRPr lang="en-US" altLang="ko-KR" sz="1500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직간접 경험 학습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체험</a:t>
            </a:r>
            <a:r>
              <a:rPr lang="en-US" altLang="ko-KR" dirty="0" smtClean="0"/>
              <a:t>,</a:t>
            </a:r>
            <a:r>
              <a:rPr lang="ko-KR" altLang="en-US" dirty="0" smtClean="0"/>
              <a:t>여행학습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과정</a:t>
            </a:r>
            <a:r>
              <a:rPr lang="en-US" altLang="ko-KR" dirty="0" smtClean="0"/>
              <a:t>-</a:t>
            </a:r>
            <a:r>
              <a:rPr lang="ko-KR" altLang="en-US" dirty="0" smtClean="0"/>
              <a:t>산출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피드백 성장</a:t>
            </a:r>
            <a:r>
              <a:rPr lang="en-US" altLang="ko-KR" dirty="0" smtClean="0"/>
              <a:t>,</a:t>
            </a:r>
            <a:r>
              <a:rPr lang="ko-KR" altLang="en-US" dirty="0" smtClean="0"/>
              <a:t>역량강화학습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 기초 키워드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공부 시간과 태도</a:t>
            </a:r>
            <a:endParaRPr lang="en-US" altLang="ko-KR" dirty="0" smtClean="0"/>
          </a:p>
          <a:p>
            <a:r>
              <a:rPr lang="ko-KR" altLang="en-US" sz="2200" dirty="0" smtClean="0">
                <a:hlinkClick r:id="rId2"/>
              </a:rPr>
              <a:t>세상을 바꾸는 시간</a:t>
            </a:r>
            <a:r>
              <a:rPr lang="en-US" altLang="ko-KR" sz="2200" dirty="0" smtClean="0">
                <a:hlinkClick r:id="rId2"/>
              </a:rPr>
              <a:t>, 15</a:t>
            </a:r>
            <a:r>
              <a:rPr lang="ko-KR" altLang="en-US" sz="2200" dirty="0" smtClean="0">
                <a:hlinkClick r:id="rId2"/>
              </a:rPr>
              <a:t>분 </a:t>
            </a:r>
            <a:r>
              <a:rPr lang="en-US" altLang="ko-KR" sz="2200" dirty="0" smtClean="0">
                <a:hlinkClick r:id="rId2"/>
              </a:rPr>
              <a:t>- </a:t>
            </a:r>
            <a:r>
              <a:rPr lang="ko-KR" altLang="en-US" sz="2200" b="1" dirty="0" err="1" smtClean="0">
                <a:hlinkClick r:id="rId2"/>
              </a:rPr>
              <a:t>세바시</a:t>
            </a:r>
            <a:r>
              <a:rPr lang="ko-KR" altLang="en-US" sz="2200" b="1" dirty="0" smtClean="0">
                <a:hlinkClick r:id="rId2"/>
              </a:rPr>
              <a:t> </a:t>
            </a:r>
            <a:r>
              <a:rPr lang="en-US" altLang="ko-KR" sz="2200" b="1" dirty="0" smtClean="0">
                <a:hlinkClick r:id="rId2"/>
              </a:rPr>
              <a:t>15</a:t>
            </a:r>
            <a:r>
              <a:rPr lang="ko-KR" altLang="en-US" sz="2200" b="1" dirty="0" smtClean="0">
                <a:hlinkClick r:id="rId2"/>
              </a:rPr>
              <a:t>분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en-US" altLang="ko-KR" sz="2200" dirty="0" smtClean="0">
                <a:hlinkClick r:id="rId2"/>
              </a:rPr>
              <a:t>14</a:t>
            </a:r>
            <a:r>
              <a:rPr lang="ko-KR" altLang="en-US" sz="2200" dirty="0" smtClean="0">
                <a:hlinkClick r:id="rId2"/>
              </a:rPr>
              <a:t>회 </a:t>
            </a:r>
            <a:r>
              <a:rPr lang="en-US" altLang="ko-KR" sz="2200" dirty="0" smtClean="0">
                <a:hlinkClick r:id="rId2"/>
              </a:rPr>
              <a:t>- </a:t>
            </a:r>
            <a:r>
              <a:rPr lang="ko-KR" altLang="en-US" sz="2200" dirty="0" smtClean="0">
                <a:hlinkClick r:id="rId2"/>
              </a:rPr>
              <a:t>태도의 힘 </a:t>
            </a:r>
            <a:r>
              <a:rPr lang="en-US" altLang="ko-KR" sz="2200" b="1" dirty="0" smtClean="0">
                <a:hlinkClick r:id="rId2"/>
              </a:rPr>
              <a:t>...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en-US" altLang="ko-KR" sz="2200" dirty="0" smtClean="0">
                <a:hlinkClick r:id="rId2"/>
              </a:rPr>
              <a:t>- </a:t>
            </a:r>
            <a:r>
              <a:rPr lang="en-US" altLang="ko-KR" sz="2200" b="1" dirty="0" smtClean="0">
                <a:hlinkClick r:id="rId2"/>
              </a:rPr>
              <a:t>YouTube</a:t>
            </a:r>
            <a:r>
              <a:rPr lang="ko-KR" altLang="en-US" sz="2200" dirty="0" smtClean="0"/>
              <a:t> </a:t>
            </a:r>
            <a:endParaRPr lang="en-US" altLang="ko-KR" sz="2200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교사의 </a:t>
            </a:r>
            <a:r>
              <a:rPr lang="ko-KR" altLang="en-US" dirty="0" err="1" smtClean="0"/>
              <a:t>효과성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교수의 공식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sz="2000" b="1" dirty="0" err="1" smtClean="0">
                <a:hlinkClick r:id="rId3"/>
              </a:rPr>
              <a:t>세바시</a:t>
            </a:r>
            <a:r>
              <a:rPr lang="en-US" altLang="ko-KR" sz="2000" b="1" dirty="0" smtClean="0">
                <a:hlinkClick r:id="rId3"/>
              </a:rPr>
              <a:t>15</a:t>
            </a:r>
            <a:r>
              <a:rPr lang="ko-KR" altLang="en-US" sz="2000" b="1" dirty="0" smtClean="0">
                <a:hlinkClick r:id="rId3"/>
              </a:rPr>
              <a:t>분</a:t>
            </a:r>
            <a:r>
              <a:rPr lang="ko-KR" altLang="en-US" sz="2000" dirty="0" smtClean="0">
                <a:hlinkClick r:id="rId3"/>
              </a:rPr>
              <a:t> </a:t>
            </a:r>
            <a:r>
              <a:rPr lang="en-US" altLang="ko-KR" sz="2000" dirty="0" smtClean="0">
                <a:hlinkClick r:id="rId3"/>
              </a:rPr>
              <a:t>1</a:t>
            </a:r>
            <a:r>
              <a:rPr lang="ko-KR" altLang="en-US" sz="2000" b="1" dirty="0" smtClean="0">
                <a:hlinkClick r:id="rId3"/>
              </a:rPr>
              <a:t>회</a:t>
            </a:r>
            <a:r>
              <a:rPr lang="ko-KR" altLang="en-US" sz="2000" dirty="0" smtClean="0">
                <a:hlinkClick r:id="rId3"/>
              </a:rPr>
              <a:t> </a:t>
            </a:r>
            <a:r>
              <a:rPr lang="en-US" altLang="ko-KR" sz="2000" dirty="0" smtClean="0">
                <a:hlinkClick r:id="rId3"/>
              </a:rPr>
              <a:t>~ 14</a:t>
            </a:r>
            <a:r>
              <a:rPr lang="ko-KR" altLang="en-US" sz="2000" b="1" dirty="0" smtClean="0">
                <a:hlinkClick r:id="rId3"/>
              </a:rPr>
              <a:t>회</a:t>
            </a:r>
            <a:r>
              <a:rPr lang="ko-KR" altLang="en-US" sz="2000" dirty="0" smtClean="0"/>
              <a:t> </a:t>
            </a:r>
            <a:endParaRPr lang="ko-KR" altLang="en-US" sz="20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공부 투자 기업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교육받은 인간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교육의 과정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교육적 </a:t>
            </a:r>
            <a:r>
              <a:rPr lang="ko-KR" altLang="en-US" dirty="0" err="1" smtClean="0"/>
              <a:t>카리타스</a:t>
            </a:r>
            <a:endParaRPr lang="en-US" altLang="ko-KR" dirty="0" smtClean="0"/>
          </a:p>
          <a:p>
            <a:r>
              <a:rPr lang="ko-KR" altLang="en-US" dirty="0" smtClean="0">
                <a:hlinkClick r:id="rId2"/>
              </a:rPr>
              <a:t>아우구스티누스 인식론의 </a:t>
            </a:r>
            <a:r>
              <a:rPr lang="ko-KR" altLang="en-US" b="1" dirty="0" smtClean="0">
                <a:hlinkClick r:id="rId2"/>
              </a:rPr>
              <a:t>교육적</a:t>
            </a:r>
            <a:r>
              <a:rPr lang="ko-KR" altLang="en-US" dirty="0" smtClean="0">
                <a:hlinkClick r:id="rId2"/>
              </a:rPr>
              <a:t> 의의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교육에 대한 인식</a:t>
            </a: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sz="5200" dirty="0" smtClean="0"/>
              <a:t>身言書判</a:t>
            </a:r>
            <a:endParaRPr lang="en-US" altLang="ko-KR" sz="5200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신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스펀지 체험학습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언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구술</a:t>
            </a:r>
            <a:r>
              <a:rPr lang="en-US" altLang="ko-KR" dirty="0" smtClean="0"/>
              <a:t>,</a:t>
            </a:r>
            <a:r>
              <a:rPr lang="ko-KR" altLang="en-US" dirty="0" smtClean="0"/>
              <a:t>설득력 지닌 </a:t>
            </a:r>
            <a:r>
              <a:rPr lang="ko-KR" altLang="en-US" dirty="0" err="1" smtClean="0"/>
              <a:t>프리젠테이션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서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주</a:t>
            </a:r>
            <a:r>
              <a:rPr lang="en-US" altLang="ko-KR" dirty="0" smtClean="0"/>
              <a:t>&amp;</a:t>
            </a:r>
            <a:r>
              <a:rPr lang="ko-KR" altLang="en-US" dirty="0" smtClean="0"/>
              <a:t>객관적인 서술</a:t>
            </a:r>
            <a:r>
              <a:rPr lang="en-US" altLang="ko-KR" dirty="0" smtClean="0"/>
              <a:t>,</a:t>
            </a:r>
            <a:r>
              <a:rPr lang="ko-KR" altLang="en-US" dirty="0" smtClean="0"/>
              <a:t>논술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판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다이제스티브</a:t>
            </a:r>
            <a:r>
              <a:rPr lang="ko-KR" altLang="en-US" dirty="0" smtClean="0"/>
              <a:t> 반영적</a:t>
            </a:r>
            <a:r>
              <a:rPr lang="en-US" altLang="ko-KR" dirty="0" smtClean="0"/>
              <a:t>,</a:t>
            </a:r>
            <a:r>
              <a:rPr lang="ko-KR" altLang="en-US" dirty="0" smtClean="0"/>
              <a:t>비판적</a:t>
            </a:r>
            <a:r>
              <a:rPr lang="en-US" altLang="ko-KR" dirty="0" smtClean="0"/>
              <a:t>,</a:t>
            </a:r>
            <a:r>
              <a:rPr lang="ko-KR" altLang="en-US" dirty="0" smtClean="0"/>
              <a:t>창의적 사고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가르치기 </a:t>
            </a:r>
            <a:r>
              <a:rPr lang="ko-KR" altLang="en-US" dirty="0" smtClean="0"/>
              <a:t>이렇게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확실한 자료와 기술</a:t>
            </a:r>
            <a:r>
              <a:rPr lang="en-US" altLang="ko-KR" dirty="0" smtClean="0"/>
              <a:t>,</a:t>
            </a:r>
            <a:r>
              <a:rPr lang="ko-KR" altLang="en-US" dirty="0" smtClean="0"/>
              <a:t>단서</a:t>
            </a:r>
            <a:r>
              <a:rPr lang="en-US" altLang="ko-KR" dirty="0" smtClean="0"/>
              <a:t>,</a:t>
            </a:r>
            <a:r>
              <a:rPr lang="ko-KR" altLang="en-US" dirty="0" smtClean="0"/>
              <a:t>진정한 핵심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조작적 조건화</a:t>
            </a:r>
            <a:r>
              <a:rPr lang="en-US" altLang="ko-KR" dirty="0" smtClean="0"/>
              <a:t>,</a:t>
            </a:r>
            <a:r>
              <a:rPr lang="ko-KR" altLang="en-US" dirty="0" smtClean="0"/>
              <a:t>자유</a:t>
            </a:r>
            <a:r>
              <a:rPr lang="en-US" altLang="ko-KR" dirty="0" smtClean="0"/>
              <a:t>,</a:t>
            </a:r>
            <a:r>
              <a:rPr lang="ko-KR" altLang="en-US" dirty="0" smtClean="0"/>
              <a:t>주입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덕목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 교훈  급훈 가훈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지적 덕목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잘못된 성장</a:t>
            </a:r>
            <a:endParaRPr lang="en-US" altLang="ko-KR" dirty="0" smtClean="0"/>
          </a:p>
          <a:p>
            <a:r>
              <a:rPr lang="ko-KR" altLang="en-US" sz="2200" dirty="0" smtClean="0">
                <a:hlinkClick r:id="rId2"/>
              </a:rPr>
              <a:t>세상을 바꾸는 시간</a:t>
            </a:r>
            <a:r>
              <a:rPr lang="en-US" altLang="ko-KR" sz="2200" dirty="0" smtClean="0">
                <a:hlinkClick r:id="rId2"/>
              </a:rPr>
              <a:t>, 15</a:t>
            </a:r>
            <a:r>
              <a:rPr lang="ko-KR" altLang="en-US" sz="2200" dirty="0" smtClean="0">
                <a:hlinkClick r:id="rId2"/>
              </a:rPr>
              <a:t>분 </a:t>
            </a:r>
            <a:r>
              <a:rPr lang="en-US" altLang="ko-KR" sz="2200" dirty="0" smtClean="0">
                <a:hlinkClick r:id="rId2"/>
              </a:rPr>
              <a:t>- </a:t>
            </a:r>
            <a:r>
              <a:rPr lang="ko-KR" altLang="en-US" sz="2200" b="1" dirty="0" err="1" smtClean="0">
                <a:hlinkClick r:id="rId2"/>
              </a:rPr>
              <a:t>세바시</a:t>
            </a:r>
            <a:r>
              <a:rPr lang="ko-KR" altLang="en-US" sz="2200" b="1" dirty="0" smtClean="0">
                <a:hlinkClick r:id="rId2"/>
              </a:rPr>
              <a:t> </a:t>
            </a:r>
            <a:r>
              <a:rPr lang="en-US" altLang="ko-KR" sz="2200" b="1" dirty="0" smtClean="0">
                <a:hlinkClick r:id="rId2"/>
              </a:rPr>
              <a:t>15</a:t>
            </a:r>
            <a:r>
              <a:rPr lang="ko-KR" altLang="en-US" sz="2200" b="1" dirty="0" smtClean="0">
                <a:hlinkClick r:id="rId2"/>
              </a:rPr>
              <a:t>분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en-US" altLang="ko-KR" sz="2200" dirty="0" smtClean="0">
                <a:hlinkClick r:id="rId2"/>
              </a:rPr>
              <a:t>4</a:t>
            </a:r>
            <a:r>
              <a:rPr lang="ko-KR" altLang="en-US" sz="2200" dirty="0" smtClean="0">
                <a:hlinkClick r:id="rId2"/>
              </a:rPr>
              <a:t>회 </a:t>
            </a:r>
            <a:r>
              <a:rPr lang="en-US" altLang="ko-KR" sz="2200" dirty="0" smtClean="0">
                <a:hlinkClick r:id="rId2"/>
              </a:rPr>
              <a:t>- </a:t>
            </a:r>
            <a:r>
              <a:rPr lang="ko-KR" altLang="en-US" sz="2200" dirty="0" err="1" smtClean="0">
                <a:hlinkClick r:id="rId2"/>
              </a:rPr>
              <a:t>스펙에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en-US" altLang="ko-KR" sz="2200" b="1" dirty="0" smtClean="0">
                <a:hlinkClick r:id="rId2"/>
              </a:rPr>
              <a:t>...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en-US" altLang="ko-KR" sz="2200" dirty="0" smtClean="0">
                <a:hlinkClick r:id="rId2"/>
              </a:rPr>
              <a:t>- </a:t>
            </a:r>
            <a:r>
              <a:rPr lang="en-US" altLang="ko-KR" sz="2200" b="1" dirty="0" smtClean="0">
                <a:hlinkClick r:id="rId2"/>
              </a:rPr>
              <a:t>YouTube</a:t>
            </a:r>
            <a:r>
              <a:rPr lang="ko-KR" altLang="en-US" sz="2200" dirty="0" smtClean="0"/>
              <a:t> </a:t>
            </a:r>
            <a:endParaRPr lang="ko-KR" altLang="en-US" sz="22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가르치기   뭘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가르치는 일이란 무엇인가</a:t>
                      </a:r>
                      <a:r>
                        <a:rPr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책 리뷰 </a:t>
                      </a:r>
                      <a:r>
                        <a:rPr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:: </a:t>
                      </a:r>
                      <a:r>
                        <a:rPr lang="ko-KR" altLang="en-US" sz="24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네이버</a:t>
                      </a:r>
                      <a:r>
                        <a:rPr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lang="ko-KR" altLang="en-US" sz="24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블로그</a:t>
                      </a:r>
                      <a:r>
                        <a:rPr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교육</a:t>
                      </a:r>
                      <a:r>
                        <a:rPr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이란 무엇인가</a:t>
                      </a:r>
                      <a:r>
                        <a:rPr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?</a:t>
                      </a:r>
                      <a:r>
                        <a:rPr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신독愼獨身讀학습백서</a:t>
                      </a:r>
                      <a:r>
                        <a:rPr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김용택의 참교육이야기 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:: 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교육</a:t>
                      </a:r>
                      <a:r>
                        <a:rPr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이란 무엇인가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[</a:t>
                      </a:r>
                      <a:r>
                        <a:rPr lang="ko-KR" altLang="en-US" sz="2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인터넷교보문고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] 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쉽게 </a:t>
                      </a:r>
                      <a:r>
                        <a:rPr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가르치는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기술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YES24 - [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국내도서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]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정의로운 교육</a:t>
                      </a:r>
                      <a:r>
                        <a:rPr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이란 무엇인가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교육</a:t>
                      </a:r>
                      <a:r>
                        <a:rPr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이란 무엇인가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- </a:t>
                      </a:r>
                      <a:r>
                        <a:rPr lang="ko-KR" altLang="en-US" sz="2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오마이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</a:t>
                      </a:r>
                      <a:r>
                        <a:rPr lang="ko-KR" altLang="en-US" sz="2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블로그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PPT 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대학</a:t>
                      </a:r>
                      <a:r>
                        <a:rPr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이란 무엇인가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?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4.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정성 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+ 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지혜 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+ 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행동의 </a:t>
                      </a:r>
                      <a:r>
                        <a:rPr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일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을 </a:t>
                      </a:r>
                      <a:r>
                        <a:rPr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가르친다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. - 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키워드 가이드</a:t>
                      </a:r>
                      <a:r>
                        <a:rPr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가르치기 하이퍼링크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문화적 재생산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다중적 자기 계발 활동</a:t>
            </a:r>
            <a:endParaRPr lang="en-US" altLang="ko-KR" dirty="0" smtClean="0"/>
          </a:p>
          <a:p>
            <a:r>
              <a:rPr lang="ko-KR" altLang="en-US" sz="2200" dirty="0" smtClean="0">
                <a:hlinkClick r:id="rId2"/>
              </a:rPr>
              <a:t>세상을 바꾸는 시간</a:t>
            </a:r>
            <a:r>
              <a:rPr lang="en-US" altLang="ko-KR" sz="2200" dirty="0" smtClean="0">
                <a:hlinkClick r:id="rId2"/>
              </a:rPr>
              <a:t>, </a:t>
            </a:r>
            <a:r>
              <a:rPr lang="en-US" altLang="ko-KR" sz="2200" b="1" dirty="0" smtClean="0">
                <a:hlinkClick r:id="rId2"/>
              </a:rPr>
              <a:t>15</a:t>
            </a:r>
            <a:r>
              <a:rPr lang="ko-KR" altLang="en-US" sz="2200" b="1" dirty="0" smtClean="0">
                <a:hlinkClick r:id="rId2"/>
              </a:rPr>
              <a:t>분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en-US" altLang="ko-KR" sz="2200" dirty="0" smtClean="0">
                <a:hlinkClick r:id="rId2"/>
              </a:rPr>
              <a:t>1 - NO.1 </a:t>
            </a:r>
            <a:r>
              <a:rPr lang="ko-KR" altLang="en-US" sz="2200" dirty="0" smtClean="0">
                <a:hlinkClick r:id="rId2"/>
              </a:rPr>
              <a:t>경제포털 </a:t>
            </a:r>
            <a:r>
              <a:rPr lang="en-US" altLang="ko-KR" sz="2200" dirty="0" smtClean="0">
                <a:hlinkClick r:id="rId2"/>
              </a:rPr>
              <a:t>:: </a:t>
            </a:r>
            <a:r>
              <a:rPr lang="ko-KR" altLang="en-US" sz="2200" dirty="0" err="1" smtClean="0">
                <a:hlinkClick r:id="rId2"/>
              </a:rPr>
              <a:t>매일경제</a:t>
            </a:r>
            <a:r>
              <a:rPr lang="ko-KR" altLang="en-US" sz="2200" dirty="0" smtClean="0"/>
              <a:t> </a:t>
            </a:r>
            <a:endParaRPr lang="en-US" altLang="ko-KR" sz="2200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민법 아래 비판의식</a:t>
            </a:r>
            <a:endParaRPr lang="en-US" altLang="ko-KR" dirty="0" smtClean="0"/>
          </a:p>
          <a:p>
            <a:r>
              <a:rPr lang="ko-KR" altLang="en-US" sz="1900" dirty="0" smtClean="0">
                <a:hlinkClick r:id="rId3"/>
              </a:rPr>
              <a:t>세상을 바꾸는 시간</a:t>
            </a:r>
            <a:r>
              <a:rPr lang="en-US" altLang="ko-KR" sz="1900" dirty="0" smtClean="0">
                <a:hlinkClick r:id="rId3"/>
              </a:rPr>
              <a:t>, 15</a:t>
            </a:r>
            <a:r>
              <a:rPr lang="ko-KR" altLang="en-US" sz="1900" dirty="0" smtClean="0">
                <a:hlinkClick r:id="rId3"/>
              </a:rPr>
              <a:t>분 </a:t>
            </a:r>
            <a:r>
              <a:rPr lang="en-US" altLang="ko-KR" sz="1900" dirty="0" smtClean="0">
                <a:hlinkClick r:id="rId3"/>
              </a:rPr>
              <a:t>- </a:t>
            </a:r>
            <a:r>
              <a:rPr lang="ko-KR" altLang="en-US" sz="1900" b="1" dirty="0" err="1" smtClean="0">
                <a:hlinkClick r:id="rId3"/>
              </a:rPr>
              <a:t>세바시</a:t>
            </a:r>
            <a:r>
              <a:rPr lang="ko-KR" altLang="en-US" sz="1900" b="1" dirty="0" smtClean="0">
                <a:hlinkClick r:id="rId3"/>
              </a:rPr>
              <a:t> </a:t>
            </a:r>
            <a:r>
              <a:rPr lang="en-US" altLang="ko-KR" sz="1900" b="1" dirty="0" smtClean="0">
                <a:hlinkClick r:id="rId3"/>
              </a:rPr>
              <a:t>15</a:t>
            </a:r>
            <a:r>
              <a:rPr lang="ko-KR" altLang="en-US" sz="1900" b="1" dirty="0" smtClean="0">
                <a:hlinkClick r:id="rId3"/>
              </a:rPr>
              <a:t>분</a:t>
            </a:r>
            <a:r>
              <a:rPr lang="ko-KR" altLang="en-US" sz="1900" dirty="0" smtClean="0">
                <a:hlinkClick r:id="rId3"/>
              </a:rPr>
              <a:t> </a:t>
            </a:r>
            <a:r>
              <a:rPr lang="en-US" altLang="ko-KR" sz="1900" dirty="0" smtClean="0">
                <a:hlinkClick r:id="rId3"/>
              </a:rPr>
              <a:t>46</a:t>
            </a:r>
            <a:r>
              <a:rPr lang="ko-KR" altLang="en-US" sz="1900" b="1" dirty="0" smtClean="0">
                <a:hlinkClick r:id="rId3"/>
              </a:rPr>
              <a:t>회</a:t>
            </a:r>
            <a:r>
              <a:rPr lang="ko-KR" altLang="en-US" sz="1900" dirty="0" smtClean="0">
                <a:hlinkClick r:id="rId3"/>
              </a:rPr>
              <a:t> </a:t>
            </a:r>
            <a:r>
              <a:rPr lang="en-US" altLang="ko-KR" sz="1900" dirty="0" smtClean="0">
                <a:hlinkClick r:id="rId3"/>
              </a:rPr>
              <a:t>- </a:t>
            </a:r>
            <a:r>
              <a:rPr lang="ko-KR" altLang="en-US" sz="1900" dirty="0" smtClean="0">
                <a:hlinkClick r:id="rId3"/>
              </a:rPr>
              <a:t>헌법 제</a:t>
            </a:r>
            <a:r>
              <a:rPr lang="en-US" altLang="ko-KR" sz="1900" b="1" dirty="0" smtClean="0">
                <a:hlinkClick r:id="rId3"/>
              </a:rPr>
              <a:t>1</a:t>
            </a:r>
            <a:r>
              <a:rPr lang="ko-KR" altLang="en-US" sz="1900" dirty="0" smtClean="0">
                <a:hlinkClick r:id="rId3"/>
              </a:rPr>
              <a:t>조를 읽는 세 </a:t>
            </a:r>
            <a:r>
              <a:rPr lang="en-US" altLang="ko-KR" sz="1900" b="1" dirty="0" smtClean="0">
                <a:hlinkClick r:id="rId3"/>
              </a:rPr>
              <a:t>...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 정책</a:t>
            </a:r>
            <a:r>
              <a:rPr lang="en-US" altLang="ko-KR" dirty="0" smtClean="0"/>
              <a:t>,</a:t>
            </a:r>
            <a:r>
              <a:rPr lang="ko-KR" altLang="en-US" dirty="0" smtClean="0"/>
              <a:t>비판적 교육학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접근방식 및 절차상의 원칙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가르치기 어떻게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학령 별 인격적 성장</a:t>
            </a:r>
            <a:r>
              <a:rPr lang="en-US" altLang="ko-KR" dirty="0" smtClean="0"/>
              <a:t>,</a:t>
            </a:r>
            <a:r>
              <a:rPr lang="ko-KR" altLang="en-US" dirty="0" smtClean="0"/>
              <a:t>성격</a:t>
            </a:r>
            <a:r>
              <a:rPr lang="en-US" altLang="ko-KR" dirty="0" smtClean="0"/>
              <a:t>(</a:t>
            </a:r>
            <a:r>
              <a:rPr lang="ko-KR" altLang="en-US" dirty="0" smtClean="0"/>
              <a:t>인성</a:t>
            </a:r>
            <a:r>
              <a:rPr lang="en-US" altLang="ko-KR" dirty="0" smtClean="0"/>
              <a:t>)</a:t>
            </a:r>
            <a:r>
              <a:rPr lang="ko-KR" altLang="en-US" dirty="0" smtClean="0"/>
              <a:t> 특성</a:t>
            </a:r>
            <a:endParaRPr lang="en-US" altLang="ko-KR" dirty="0" smtClean="0"/>
          </a:p>
          <a:p>
            <a:r>
              <a:rPr lang="ko-KR" altLang="en-US" sz="2200" dirty="0" smtClean="0">
                <a:hlinkClick r:id="rId2"/>
              </a:rPr>
              <a:t>세상을 바꾸는 시간</a:t>
            </a:r>
            <a:r>
              <a:rPr lang="en-US" altLang="ko-KR" sz="2200" dirty="0" smtClean="0">
                <a:hlinkClick r:id="rId2"/>
              </a:rPr>
              <a:t>, </a:t>
            </a:r>
            <a:r>
              <a:rPr lang="en-US" altLang="ko-KR" sz="2200" b="1" dirty="0" smtClean="0">
                <a:hlinkClick r:id="rId2"/>
              </a:rPr>
              <a:t>15</a:t>
            </a:r>
            <a:r>
              <a:rPr lang="ko-KR" altLang="en-US" sz="2200" b="1" dirty="0" smtClean="0">
                <a:hlinkClick r:id="rId2"/>
              </a:rPr>
              <a:t>분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en-US" altLang="ko-KR" sz="2200" dirty="0" smtClean="0">
                <a:hlinkClick r:id="rId2"/>
              </a:rPr>
              <a:t>- </a:t>
            </a:r>
            <a:r>
              <a:rPr lang="ko-KR" altLang="en-US" sz="2200" b="1" dirty="0" err="1" smtClean="0">
                <a:hlinkClick r:id="rId2"/>
              </a:rPr>
              <a:t>세바시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en-US" altLang="ko-KR" sz="2200" dirty="0" smtClean="0">
                <a:hlinkClick r:id="rId2"/>
              </a:rPr>
              <a:t>147</a:t>
            </a:r>
            <a:r>
              <a:rPr lang="ko-KR" altLang="en-US" sz="2200" dirty="0" smtClean="0">
                <a:hlinkClick r:id="rId2"/>
              </a:rPr>
              <a:t>회 이제 키워드는 성품입니다 </a:t>
            </a:r>
            <a:r>
              <a:rPr lang="en-US" altLang="ko-KR" sz="2200" b="1" dirty="0" smtClean="0">
                <a:hlinkClick r:id="rId2"/>
              </a:rPr>
              <a:t>...</a:t>
            </a:r>
            <a:r>
              <a:rPr lang="ko-KR" altLang="en-US" sz="2200" dirty="0" smtClean="0"/>
              <a:t> </a:t>
            </a:r>
            <a:endParaRPr lang="en-US" altLang="ko-KR" sz="2200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성적</a:t>
            </a:r>
            <a:r>
              <a:rPr lang="en-US" altLang="ko-KR" dirty="0" smtClean="0"/>
              <a:t>(</a:t>
            </a:r>
            <a:r>
              <a:rPr lang="ko-KR" altLang="en-US" dirty="0" smtClean="0"/>
              <a:t>평점</a:t>
            </a:r>
            <a:r>
              <a:rPr lang="en-US" altLang="ko-KR" dirty="0" smtClean="0"/>
              <a:t>)</a:t>
            </a:r>
            <a:r>
              <a:rPr lang="ko-KR" altLang="en-US" dirty="0" smtClean="0"/>
              <a:t> 특성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&lt;</a:t>
            </a:r>
            <a:r>
              <a:rPr lang="ko-KR" altLang="en-US" dirty="0" smtClean="0"/>
              <a:t>개인</a:t>
            </a:r>
            <a:r>
              <a:rPr lang="en-US" altLang="ko-KR" dirty="0" smtClean="0"/>
              <a:t>,</a:t>
            </a:r>
            <a:r>
              <a:rPr lang="ko-KR" altLang="en-US" dirty="0" smtClean="0"/>
              <a:t>협동학습</a:t>
            </a:r>
            <a:r>
              <a:rPr lang="en-US" altLang="ko-KR" dirty="0" smtClean="0"/>
              <a:t>(</a:t>
            </a:r>
            <a:r>
              <a:rPr lang="ko-KR" altLang="en-US" dirty="0" smtClean="0"/>
              <a:t>핀란드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팀웍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리더쉽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실존주의</a:t>
            </a:r>
            <a:r>
              <a:rPr lang="en-US" altLang="ko-KR" dirty="0" smtClean="0"/>
              <a:t>,</a:t>
            </a:r>
            <a:r>
              <a:rPr lang="ko-KR" altLang="en-US" dirty="0" smtClean="0"/>
              <a:t>실증주의</a:t>
            </a:r>
            <a:r>
              <a:rPr lang="en-US" altLang="ko-KR" dirty="0" smtClean="0"/>
              <a:t>,</a:t>
            </a:r>
            <a:r>
              <a:rPr lang="ko-KR" altLang="en-US" dirty="0" smtClean="0"/>
              <a:t>실용주의</a:t>
            </a:r>
            <a:r>
              <a:rPr lang="en-US" altLang="ko-KR" dirty="0" smtClean="0"/>
              <a:t>,</a:t>
            </a:r>
            <a:r>
              <a:rPr lang="ko-KR" altLang="en-US" dirty="0" smtClean="0"/>
              <a:t>인턴주의</a:t>
            </a:r>
            <a:endParaRPr lang="en-US" altLang="ko-KR" dirty="0" smtClean="0"/>
          </a:p>
          <a:p>
            <a:r>
              <a:rPr lang="ko-KR" altLang="en-US" sz="2200" dirty="0" smtClean="0">
                <a:hlinkClick r:id="rId3"/>
              </a:rPr>
              <a:t>세상을 바꾸는 시간</a:t>
            </a:r>
            <a:r>
              <a:rPr lang="en-US" altLang="ko-KR" sz="2200" dirty="0" smtClean="0">
                <a:hlinkClick r:id="rId3"/>
              </a:rPr>
              <a:t>, 15</a:t>
            </a:r>
            <a:r>
              <a:rPr lang="ko-KR" altLang="en-US" sz="2200" dirty="0" smtClean="0">
                <a:hlinkClick r:id="rId3"/>
              </a:rPr>
              <a:t>분 </a:t>
            </a:r>
            <a:r>
              <a:rPr lang="en-US" altLang="ko-KR" sz="2200" dirty="0" smtClean="0">
                <a:hlinkClick r:id="rId3"/>
              </a:rPr>
              <a:t>- </a:t>
            </a:r>
            <a:r>
              <a:rPr lang="ko-KR" altLang="en-US" sz="2200" b="1" dirty="0" err="1" smtClean="0">
                <a:hlinkClick r:id="rId3"/>
              </a:rPr>
              <a:t>세바시</a:t>
            </a:r>
            <a:r>
              <a:rPr lang="en-US" altLang="ko-KR" sz="2200" b="1" dirty="0" smtClean="0">
                <a:hlinkClick r:id="rId3"/>
              </a:rPr>
              <a:t>15</a:t>
            </a:r>
            <a:r>
              <a:rPr lang="ko-KR" altLang="en-US" sz="2200" b="1" dirty="0" smtClean="0">
                <a:hlinkClick r:id="rId3"/>
              </a:rPr>
              <a:t>분</a:t>
            </a:r>
            <a:r>
              <a:rPr lang="ko-KR" altLang="en-US" sz="2200" dirty="0" smtClean="0">
                <a:hlinkClick r:id="rId3"/>
              </a:rPr>
              <a:t> </a:t>
            </a:r>
            <a:r>
              <a:rPr lang="en-US" altLang="ko-KR" sz="2200" dirty="0" smtClean="0">
                <a:hlinkClick r:id="rId3"/>
              </a:rPr>
              <a:t>1</a:t>
            </a:r>
            <a:r>
              <a:rPr lang="ko-KR" altLang="en-US" sz="2200" dirty="0" smtClean="0">
                <a:hlinkClick r:id="rId3"/>
              </a:rPr>
              <a:t>회 </a:t>
            </a:r>
            <a:r>
              <a:rPr lang="en-US" altLang="ko-KR" sz="2200" dirty="0" smtClean="0">
                <a:hlinkClick r:id="rId3"/>
              </a:rPr>
              <a:t>- </a:t>
            </a:r>
            <a:r>
              <a:rPr lang="ko-KR" altLang="en-US" sz="2200" dirty="0" smtClean="0">
                <a:hlinkClick r:id="rId3"/>
              </a:rPr>
              <a:t>진짜 스마트 </a:t>
            </a:r>
            <a:r>
              <a:rPr lang="en-US" altLang="ko-KR" sz="2200" b="1" dirty="0" smtClean="0">
                <a:hlinkClick r:id="rId3"/>
              </a:rPr>
              <a:t>...</a:t>
            </a:r>
            <a:r>
              <a:rPr lang="ko-KR" altLang="en-US" sz="2200" dirty="0" smtClean="0">
                <a:hlinkClick r:id="rId3"/>
              </a:rPr>
              <a:t> </a:t>
            </a:r>
            <a:r>
              <a:rPr lang="en-US" altLang="ko-KR" sz="2200" dirty="0" smtClean="0">
                <a:hlinkClick r:id="rId3"/>
              </a:rPr>
              <a:t>- </a:t>
            </a:r>
            <a:r>
              <a:rPr lang="en-US" altLang="ko-KR" sz="2200" b="1" dirty="0" smtClean="0">
                <a:hlinkClick r:id="rId3"/>
              </a:rPr>
              <a:t>YouTube</a:t>
            </a:r>
            <a:r>
              <a:rPr lang="ko-KR" altLang="en-US" sz="2200" dirty="0" smtClean="0"/>
              <a:t> </a:t>
            </a:r>
            <a:endParaRPr lang="en-US" altLang="ko-KR" sz="2200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경쟁주의</a:t>
            </a:r>
            <a:r>
              <a:rPr lang="en-US" altLang="ko-KR" dirty="0" smtClean="0"/>
              <a:t>,</a:t>
            </a:r>
            <a:r>
              <a:rPr lang="ko-KR" altLang="en-US" dirty="0" smtClean="0"/>
              <a:t>개인주의</a:t>
            </a:r>
            <a:r>
              <a:rPr lang="en-US" altLang="ko-KR" dirty="0" smtClean="0"/>
              <a:t>,</a:t>
            </a:r>
            <a:r>
              <a:rPr lang="ko-KR" altLang="en-US" dirty="0" smtClean="0"/>
              <a:t>인본주의</a:t>
            </a:r>
            <a:r>
              <a:rPr lang="en-US" altLang="ko-KR" dirty="0" smtClean="0"/>
              <a:t>,</a:t>
            </a:r>
            <a:r>
              <a:rPr lang="ko-KR" altLang="en-US" dirty="0" smtClean="0"/>
              <a:t>행동주의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교육 이데아</a:t>
            </a: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억압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수줍음</a:t>
            </a:r>
            <a:r>
              <a:rPr lang="en-US" altLang="ko-KR" dirty="0" smtClean="0"/>
              <a:t>,</a:t>
            </a:r>
            <a:r>
              <a:rPr lang="ko-KR" altLang="en-US" dirty="0" smtClean="0"/>
              <a:t>여성학</a:t>
            </a:r>
            <a:endParaRPr lang="en-US" altLang="ko-KR" dirty="0" smtClean="0"/>
          </a:p>
          <a:p>
            <a:r>
              <a:rPr lang="ko-KR" altLang="en-US" sz="2200" dirty="0" smtClean="0">
                <a:hlinkClick r:id="rId2"/>
              </a:rPr>
              <a:t>세상을 바꾸는 시간</a:t>
            </a:r>
            <a:r>
              <a:rPr lang="en-US" altLang="ko-KR" sz="2200" dirty="0" smtClean="0">
                <a:hlinkClick r:id="rId2"/>
              </a:rPr>
              <a:t>, 15</a:t>
            </a:r>
            <a:r>
              <a:rPr lang="ko-KR" altLang="en-US" sz="2200" dirty="0" smtClean="0">
                <a:hlinkClick r:id="rId2"/>
              </a:rPr>
              <a:t>분 </a:t>
            </a:r>
            <a:r>
              <a:rPr lang="en-US" altLang="ko-KR" sz="2200" dirty="0" smtClean="0">
                <a:hlinkClick r:id="rId2"/>
              </a:rPr>
              <a:t>- </a:t>
            </a:r>
            <a:r>
              <a:rPr lang="ko-KR" altLang="en-US" sz="2200" b="1" dirty="0" err="1" smtClean="0">
                <a:hlinkClick r:id="rId2"/>
              </a:rPr>
              <a:t>세바시</a:t>
            </a:r>
            <a:r>
              <a:rPr lang="ko-KR" altLang="en-US" sz="2200" b="1" dirty="0" smtClean="0">
                <a:hlinkClick r:id="rId2"/>
              </a:rPr>
              <a:t> </a:t>
            </a:r>
            <a:r>
              <a:rPr lang="en-US" altLang="ko-KR" sz="2200" b="1" dirty="0" smtClean="0">
                <a:hlinkClick r:id="rId2"/>
              </a:rPr>
              <a:t>15</a:t>
            </a:r>
            <a:r>
              <a:rPr lang="ko-KR" altLang="en-US" sz="2200" b="1" dirty="0" smtClean="0">
                <a:hlinkClick r:id="rId2"/>
              </a:rPr>
              <a:t>분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en-US" altLang="ko-KR" sz="2200" dirty="0" smtClean="0">
                <a:hlinkClick r:id="rId2"/>
              </a:rPr>
              <a:t>49</a:t>
            </a:r>
            <a:r>
              <a:rPr lang="ko-KR" altLang="en-US" sz="2200" dirty="0" smtClean="0">
                <a:hlinkClick r:id="rId2"/>
              </a:rPr>
              <a:t>회 </a:t>
            </a:r>
            <a:r>
              <a:rPr lang="en-US" altLang="ko-KR" sz="2200" dirty="0" smtClean="0">
                <a:hlinkClick r:id="rId2"/>
              </a:rPr>
              <a:t>- </a:t>
            </a:r>
            <a:r>
              <a:rPr lang="ko-KR" altLang="en-US" sz="2200" dirty="0" smtClean="0">
                <a:hlinkClick r:id="rId2"/>
              </a:rPr>
              <a:t>소통은 여자 </a:t>
            </a:r>
            <a:r>
              <a:rPr lang="en-US" altLang="ko-KR" sz="2200" b="1" dirty="0" smtClean="0">
                <a:hlinkClick r:id="rId2"/>
              </a:rPr>
              <a:t>...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en-US" altLang="ko-KR" sz="2200" dirty="0" smtClean="0">
                <a:hlinkClick r:id="rId2"/>
              </a:rPr>
              <a:t>- </a:t>
            </a:r>
            <a:r>
              <a:rPr lang="en-US" altLang="ko-KR" sz="2200" b="1" dirty="0" smtClean="0">
                <a:hlinkClick r:id="rId2"/>
              </a:rPr>
              <a:t>YouTube</a:t>
            </a:r>
            <a:r>
              <a:rPr lang="ko-KR" altLang="en-US" sz="2200" dirty="0" smtClean="0"/>
              <a:t> </a:t>
            </a:r>
            <a:endParaRPr lang="en-US" altLang="ko-KR" sz="2200" dirty="0" smtClean="0"/>
          </a:p>
          <a:p>
            <a:endParaRPr lang="en-US" altLang="ko-KR" sz="2200" dirty="0" smtClean="0"/>
          </a:p>
          <a:p>
            <a:r>
              <a:rPr lang="ko-KR" altLang="en-US" dirty="0" smtClean="0"/>
              <a:t>위대한 사회 프로그램</a:t>
            </a:r>
            <a:endParaRPr lang="en-US" altLang="ko-KR" dirty="0" smtClean="0"/>
          </a:p>
          <a:p>
            <a:r>
              <a:rPr lang="ko-KR" altLang="en-US" sz="2200" dirty="0" smtClean="0">
                <a:hlinkClick r:id="rId3"/>
              </a:rPr>
              <a:t>세상을 바꾸는 시간</a:t>
            </a:r>
            <a:r>
              <a:rPr lang="en-US" altLang="ko-KR" sz="2200" dirty="0" smtClean="0">
                <a:hlinkClick r:id="rId3"/>
              </a:rPr>
              <a:t>, 15</a:t>
            </a:r>
            <a:r>
              <a:rPr lang="ko-KR" altLang="en-US" sz="2200" dirty="0" smtClean="0">
                <a:hlinkClick r:id="rId3"/>
              </a:rPr>
              <a:t>분 </a:t>
            </a:r>
            <a:r>
              <a:rPr lang="en-US" altLang="ko-KR" sz="2200" dirty="0" smtClean="0">
                <a:hlinkClick r:id="rId3"/>
              </a:rPr>
              <a:t>- </a:t>
            </a:r>
            <a:r>
              <a:rPr lang="ko-KR" altLang="en-US" sz="2200" b="1" dirty="0" err="1" smtClean="0">
                <a:hlinkClick r:id="rId3"/>
              </a:rPr>
              <a:t>세바시</a:t>
            </a:r>
            <a:r>
              <a:rPr lang="ko-KR" altLang="en-US" sz="2200" b="1" dirty="0" smtClean="0">
                <a:hlinkClick r:id="rId3"/>
              </a:rPr>
              <a:t> </a:t>
            </a:r>
            <a:r>
              <a:rPr lang="en-US" altLang="ko-KR" sz="2200" b="1" dirty="0" smtClean="0">
                <a:hlinkClick r:id="rId3"/>
              </a:rPr>
              <a:t>15</a:t>
            </a:r>
            <a:r>
              <a:rPr lang="ko-KR" altLang="en-US" sz="2200" b="1" dirty="0" smtClean="0">
                <a:hlinkClick r:id="rId3"/>
              </a:rPr>
              <a:t>분</a:t>
            </a:r>
            <a:r>
              <a:rPr lang="ko-KR" altLang="en-US" sz="2200" dirty="0" smtClean="0">
                <a:hlinkClick r:id="rId3"/>
              </a:rPr>
              <a:t> </a:t>
            </a:r>
            <a:r>
              <a:rPr lang="en-US" altLang="ko-KR" sz="2200" dirty="0" smtClean="0">
                <a:hlinkClick r:id="rId3"/>
              </a:rPr>
              <a:t>9</a:t>
            </a:r>
            <a:r>
              <a:rPr lang="ko-KR" altLang="en-US" sz="2200" dirty="0" smtClean="0">
                <a:hlinkClick r:id="rId3"/>
              </a:rPr>
              <a:t>회 </a:t>
            </a:r>
            <a:r>
              <a:rPr lang="en-US" altLang="ko-KR" sz="2200" dirty="0" smtClean="0">
                <a:hlinkClick r:id="rId3"/>
              </a:rPr>
              <a:t>- </a:t>
            </a:r>
            <a:r>
              <a:rPr lang="ko-KR" altLang="en-US" sz="2200" dirty="0" smtClean="0">
                <a:hlinkClick r:id="rId3"/>
              </a:rPr>
              <a:t>부모가 </a:t>
            </a:r>
            <a:r>
              <a:rPr lang="ko-KR" altLang="en-US" sz="2200" dirty="0" err="1" smtClean="0">
                <a:hlinkClick r:id="rId3"/>
              </a:rPr>
              <a:t>알아야할</a:t>
            </a:r>
            <a:r>
              <a:rPr lang="ko-KR" altLang="en-US" sz="2200" dirty="0" smtClean="0">
                <a:hlinkClick r:id="rId3"/>
              </a:rPr>
              <a:t> 더 </a:t>
            </a:r>
            <a:r>
              <a:rPr lang="en-US" altLang="ko-KR" sz="2200" b="1" dirty="0" smtClean="0">
                <a:hlinkClick r:id="rId3"/>
              </a:rPr>
              <a:t>...</a:t>
            </a:r>
            <a:r>
              <a:rPr lang="ko-KR" altLang="en-US" sz="2200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이중언어프로그램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프로그램 개발</a:t>
            </a: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학습지 딜레마</a:t>
            </a:r>
            <a:r>
              <a:rPr lang="en-US" altLang="ko-KR" dirty="0" smtClean="0"/>
              <a:t>,</a:t>
            </a:r>
            <a:r>
              <a:rPr lang="ko-KR" altLang="en-US" dirty="0" smtClean="0"/>
              <a:t>일반적 학습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프로젝트 학습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수월성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엘리트주의</a:t>
            </a:r>
            <a:r>
              <a:rPr lang="en-US" altLang="ko-KR" dirty="0" smtClean="0"/>
              <a:t>)</a:t>
            </a:r>
            <a:r>
              <a:rPr lang="ko-KR" altLang="en-US" dirty="0" smtClean="0"/>
              <a:t>학습</a:t>
            </a:r>
            <a:r>
              <a:rPr lang="en-US" altLang="ko-KR" dirty="0" smtClean="0"/>
              <a:t>,</a:t>
            </a:r>
            <a:r>
              <a:rPr lang="ko-KR" altLang="en-US" dirty="0" smtClean="0"/>
              <a:t>개인적 진보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갈등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개인적 필요와 사회적 필요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자세</a:t>
            </a:r>
            <a:r>
              <a:rPr lang="en-US" altLang="ko-KR" dirty="0" smtClean="0"/>
              <a:t>,</a:t>
            </a:r>
            <a:r>
              <a:rPr lang="ko-KR" altLang="en-US" dirty="0" smtClean="0"/>
              <a:t>태도</a:t>
            </a:r>
            <a:r>
              <a:rPr lang="en-US" altLang="ko-KR" dirty="0" smtClean="0"/>
              <a:t>(</a:t>
            </a:r>
            <a:r>
              <a:rPr lang="ko-KR" altLang="en-US" dirty="0" smtClean="0"/>
              <a:t>일반적</a:t>
            </a:r>
            <a:r>
              <a:rPr lang="en-US" altLang="ko-KR" dirty="0" smtClean="0"/>
              <a:t>,</a:t>
            </a:r>
            <a:r>
              <a:rPr lang="ko-KR" altLang="en-US" dirty="0" smtClean="0"/>
              <a:t>특수한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자아 실현</a:t>
            </a:r>
            <a:r>
              <a:rPr lang="en-US" altLang="ko-KR" dirty="0" smtClean="0"/>
              <a:t>,</a:t>
            </a:r>
            <a:r>
              <a:rPr lang="ko-KR" altLang="en-US" dirty="0" smtClean="0"/>
              <a:t>열린 마음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학습과정과  목적</a:t>
            </a:r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관리자</a:t>
            </a:r>
            <a:r>
              <a:rPr lang="en-US" altLang="ko-KR" dirty="0" smtClean="0"/>
              <a:t>(</a:t>
            </a:r>
            <a:r>
              <a:rPr lang="ko-KR" altLang="en-US" dirty="0" smtClean="0"/>
              <a:t>행정가</a:t>
            </a:r>
            <a:r>
              <a:rPr lang="en-US" altLang="ko-KR" dirty="0" smtClean="0"/>
              <a:t>)</a:t>
            </a:r>
            <a:r>
              <a:rPr lang="ko-KR" altLang="en-US" dirty="0" smtClean="0"/>
              <a:t>적 접근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자유교육적 접근방법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추천 치료적 접근</a:t>
            </a:r>
            <a:endParaRPr lang="en-US" altLang="ko-KR" dirty="0" smtClean="0"/>
          </a:p>
          <a:p>
            <a:r>
              <a:rPr lang="ko-KR" altLang="en-US" sz="2200" dirty="0" smtClean="0">
                <a:hlinkClick r:id="rId2"/>
              </a:rPr>
              <a:t>세상을 바꾸는 시간</a:t>
            </a:r>
            <a:r>
              <a:rPr lang="en-US" altLang="ko-KR" sz="2200" dirty="0" smtClean="0">
                <a:hlinkClick r:id="rId2"/>
              </a:rPr>
              <a:t>, </a:t>
            </a:r>
            <a:r>
              <a:rPr lang="en-US" altLang="ko-KR" sz="2200" b="1" dirty="0" smtClean="0">
                <a:hlinkClick r:id="rId2"/>
              </a:rPr>
              <a:t>15</a:t>
            </a:r>
            <a:r>
              <a:rPr lang="ko-KR" altLang="en-US" sz="2200" b="1" dirty="0" smtClean="0">
                <a:hlinkClick r:id="rId2"/>
              </a:rPr>
              <a:t>분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en-US" altLang="ko-KR" sz="2200" dirty="0" smtClean="0">
                <a:hlinkClick r:id="rId2"/>
              </a:rPr>
              <a:t>- </a:t>
            </a:r>
            <a:r>
              <a:rPr lang="ko-KR" altLang="en-US" sz="2200" b="1" dirty="0" err="1" smtClean="0">
                <a:hlinkClick r:id="rId2"/>
              </a:rPr>
              <a:t>세바시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en-US" altLang="ko-KR" sz="2200" dirty="0" smtClean="0">
                <a:hlinkClick r:id="rId2"/>
              </a:rPr>
              <a:t>118</a:t>
            </a:r>
            <a:r>
              <a:rPr lang="ko-KR" altLang="en-US" sz="2200" dirty="0" smtClean="0">
                <a:hlinkClick r:id="rId2"/>
              </a:rPr>
              <a:t>회 나는 당신을 봅니다 </a:t>
            </a:r>
            <a:r>
              <a:rPr lang="en-US" altLang="ko-KR" sz="2200" dirty="0" smtClean="0">
                <a:hlinkClick r:id="rId2"/>
              </a:rPr>
              <a:t>- </a:t>
            </a:r>
            <a:r>
              <a:rPr lang="en-US" altLang="ko-KR" sz="2200" b="1" dirty="0" smtClean="0">
                <a:hlinkClick r:id="rId2"/>
              </a:rPr>
              <a:t>YouTube</a:t>
            </a:r>
            <a:r>
              <a:rPr lang="ko-KR" altLang="en-US" sz="2200" dirty="0" smtClean="0"/>
              <a:t> </a:t>
            </a:r>
            <a:endParaRPr lang="en-US" altLang="ko-KR" sz="2200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교육은</a:t>
            </a:r>
            <a:r>
              <a:rPr lang="en-US" altLang="ko-KR" dirty="0" smtClean="0"/>
              <a:t>? </a:t>
            </a:r>
            <a:r>
              <a:rPr lang="ko-KR" altLang="en-US" dirty="0" smtClean="0"/>
              <a:t>예술 혹은 과학</a:t>
            </a:r>
            <a:r>
              <a:rPr lang="en-US" altLang="ko-KR" dirty="0" smtClean="0"/>
              <a:t>(</a:t>
            </a:r>
            <a:r>
              <a:rPr lang="ko-KR" altLang="en-US" dirty="0" smtClean="0"/>
              <a:t>기술공학적</a:t>
            </a:r>
            <a:r>
              <a:rPr lang="en-US" altLang="ko-KR" dirty="0" smtClean="0"/>
              <a:t>),</a:t>
            </a:r>
            <a:r>
              <a:rPr lang="ko-KR" altLang="en-US" dirty="0" smtClean="0"/>
              <a:t>의학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접근방식의 조화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고도 조직화</a:t>
            </a:r>
            <a:r>
              <a:rPr lang="en-US" altLang="ko-KR" dirty="0" smtClean="0"/>
              <a:t>,</a:t>
            </a:r>
            <a:r>
              <a:rPr lang="ko-KR" altLang="en-US" dirty="0" smtClean="0"/>
              <a:t>체계화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sz="2200" dirty="0" err="1" smtClean="0">
                <a:hlinkClick r:id="rId2"/>
              </a:rPr>
              <a:t>켄트김의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ko-KR" altLang="en-US" sz="2200" dirty="0" err="1" smtClean="0">
                <a:hlinkClick r:id="rId2"/>
              </a:rPr>
              <a:t>하버드식</a:t>
            </a:r>
            <a:r>
              <a:rPr lang="ko-KR" altLang="en-US" sz="2200" dirty="0" smtClean="0">
                <a:hlinkClick r:id="rId2"/>
              </a:rPr>
              <a:t> </a:t>
            </a:r>
            <a:r>
              <a:rPr lang="ko-KR" altLang="en-US" sz="2200" b="1" dirty="0" smtClean="0">
                <a:hlinkClick r:id="rId2"/>
              </a:rPr>
              <a:t>학습</a:t>
            </a:r>
            <a:r>
              <a:rPr lang="ko-KR" altLang="en-US" sz="2200" dirty="0" smtClean="0">
                <a:hlinkClick r:id="rId2"/>
              </a:rPr>
              <a:t>전략 </a:t>
            </a:r>
            <a:r>
              <a:rPr lang="en-US" altLang="ko-KR" sz="2200" dirty="0" smtClean="0">
                <a:hlinkClick r:id="rId2"/>
              </a:rPr>
              <a:t>3</a:t>
            </a:r>
            <a:r>
              <a:rPr lang="ko-KR" altLang="en-US" sz="2200" dirty="0" smtClean="0">
                <a:hlinkClick r:id="rId2"/>
              </a:rPr>
              <a:t>강 </a:t>
            </a:r>
            <a:r>
              <a:rPr lang="en-US" altLang="ko-KR" sz="2200" dirty="0" smtClean="0">
                <a:hlinkClick r:id="rId2"/>
              </a:rPr>
              <a:t>- </a:t>
            </a:r>
            <a:r>
              <a:rPr lang="en-US" altLang="ko-KR" sz="2200" b="1" dirty="0" smtClean="0">
                <a:hlinkClick r:id="rId2"/>
              </a:rPr>
              <a:t>YouTube</a:t>
            </a:r>
            <a:endParaRPr lang="en-US" altLang="ko-KR" sz="2200" b="1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점진적 논리적인 계열</a:t>
            </a:r>
            <a:r>
              <a:rPr lang="en-US" altLang="ko-KR" dirty="0" smtClean="0"/>
              <a:t>(</a:t>
            </a:r>
            <a:r>
              <a:rPr lang="ko-KR" altLang="en-US" dirty="0" smtClean="0"/>
              <a:t>단계별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 </a:t>
            </a:r>
            <a:r>
              <a:rPr lang="ko-KR" altLang="en-US" sz="2200" dirty="0" smtClean="0">
                <a:hlinkClick r:id="rId3"/>
              </a:rPr>
              <a:t>세상을 바꾸는 시간</a:t>
            </a:r>
            <a:r>
              <a:rPr lang="en-US" altLang="ko-KR" sz="2200" dirty="0" smtClean="0">
                <a:hlinkClick r:id="rId3"/>
              </a:rPr>
              <a:t>, 15</a:t>
            </a:r>
            <a:r>
              <a:rPr lang="ko-KR" altLang="en-US" sz="2200" dirty="0" smtClean="0">
                <a:hlinkClick r:id="rId3"/>
              </a:rPr>
              <a:t>분 </a:t>
            </a:r>
            <a:r>
              <a:rPr lang="en-US" altLang="ko-KR" sz="2200" dirty="0" smtClean="0">
                <a:hlinkClick r:id="rId3"/>
              </a:rPr>
              <a:t>- </a:t>
            </a:r>
            <a:r>
              <a:rPr lang="ko-KR" altLang="en-US" sz="2200" b="1" dirty="0" err="1" smtClean="0">
                <a:hlinkClick r:id="rId3"/>
              </a:rPr>
              <a:t>세바시</a:t>
            </a:r>
            <a:r>
              <a:rPr lang="ko-KR" altLang="en-US" sz="2200" dirty="0" smtClean="0">
                <a:hlinkClick r:id="rId3"/>
              </a:rPr>
              <a:t> </a:t>
            </a:r>
            <a:r>
              <a:rPr lang="en-US" altLang="ko-KR" sz="2200" dirty="0" smtClean="0">
                <a:hlinkClick r:id="rId3"/>
              </a:rPr>
              <a:t>15</a:t>
            </a:r>
            <a:r>
              <a:rPr lang="ko-KR" altLang="en-US" sz="2200" dirty="0" smtClean="0">
                <a:hlinkClick r:id="rId3"/>
              </a:rPr>
              <a:t>분 </a:t>
            </a:r>
            <a:r>
              <a:rPr lang="en-US" altLang="ko-KR" sz="2200" dirty="0" smtClean="0">
                <a:hlinkClick r:id="rId3"/>
              </a:rPr>
              <a:t>68</a:t>
            </a:r>
            <a:r>
              <a:rPr lang="ko-KR" altLang="en-US" sz="2200" dirty="0" smtClean="0">
                <a:hlinkClick r:id="rId3"/>
              </a:rPr>
              <a:t>회 </a:t>
            </a:r>
            <a:r>
              <a:rPr lang="en-US" altLang="ko-KR" sz="2200" dirty="0" smtClean="0">
                <a:hlinkClick r:id="rId3"/>
              </a:rPr>
              <a:t>- </a:t>
            </a:r>
            <a:r>
              <a:rPr lang="ko-KR" altLang="en-US" sz="2200" dirty="0" smtClean="0">
                <a:hlinkClick r:id="rId3"/>
              </a:rPr>
              <a:t>우리는 마을 </a:t>
            </a:r>
            <a:r>
              <a:rPr lang="en-US" altLang="ko-KR" sz="2200" b="1" dirty="0" smtClean="0">
                <a:hlinkClick r:id="rId3"/>
              </a:rPr>
              <a:t>...</a:t>
            </a:r>
            <a:r>
              <a:rPr lang="ko-KR" altLang="en-US" sz="2200" dirty="0" smtClean="0">
                <a:hlinkClick r:id="rId3"/>
              </a:rPr>
              <a:t> </a:t>
            </a:r>
            <a:r>
              <a:rPr lang="en-US" altLang="ko-KR" sz="2200" dirty="0" smtClean="0">
                <a:hlinkClick r:id="rId3"/>
              </a:rPr>
              <a:t>- </a:t>
            </a:r>
            <a:r>
              <a:rPr lang="en-US" altLang="ko-KR" sz="2200" b="1" dirty="0" smtClean="0">
                <a:hlinkClick r:id="rId3"/>
              </a:rPr>
              <a:t>YouTube</a:t>
            </a:r>
            <a:endParaRPr lang="en-US" altLang="ko-KR" sz="2200" b="1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유익한 패턴과 방법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누적학습</a:t>
            </a:r>
            <a:r>
              <a:rPr lang="en-US" altLang="ko-KR" dirty="0" smtClean="0"/>
              <a:t>(</a:t>
            </a:r>
            <a:r>
              <a:rPr lang="ko-KR" altLang="en-US" dirty="0" smtClean="0"/>
              <a:t>긴장 없는 </a:t>
            </a:r>
            <a:r>
              <a:rPr lang="ko-KR" altLang="en-US" dirty="0" smtClean="0"/>
              <a:t>평가지 시스템</a:t>
            </a:r>
            <a:r>
              <a:rPr lang="en-US" altLang="ko-KR" dirty="0" smtClean="0"/>
              <a:t>)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효과적인 자료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성취감과 자부심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sz="2400" b="1" dirty="0" err="1" smtClean="0">
                <a:hlinkClick r:id="rId2"/>
              </a:rPr>
              <a:t>세바시</a:t>
            </a:r>
            <a:r>
              <a:rPr lang="ko-KR" altLang="en-US" sz="2400" dirty="0" smtClean="0">
                <a:hlinkClick r:id="rId2"/>
              </a:rPr>
              <a:t> </a:t>
            </a:r>
            <a:r>
              <a:rPr lang="en-US" altLang="ko-KR" sz="2400" dirty="0" smtClean="0">
                <a:hlinkClick r:id="rId2"/>
              </a:rPr>
              <a:t>15</a:t>
            </a:r>
            <a:r>
              <a:rPr lang="ko-KR" altLang="en-US" sz="2400" dirty="0" smtClean="0">
                <a:hlinkClick r:id="rId2"/>
              </a:rPr>
              <a:t>분 </a:t>
            </a:r>
            <a:r>
              <a:rPr lang="en-US" altLang="ko-KR" sz="2400" dirty="0" smtClean="0">
                <a:hlinkClick r:id="rId2"/>
              </a:rPr>
              <a:t>69</a:t>
            </a:r>
            <a:r>
              <a:rPr lang="ko-KR" altLang="en-US" sz="2400" dirty="0" smtClean="0">
                <a:hlinkClick r:id="rId2"/>
              </a:rPr>
              <a:t>회 </a:t>
            </a:r>
            <a:r>
              <a:rPr lang="en-US" altLang="ko-KR" sz="2400" dirty="0" smtClean="0">
                <a:hlinkClick r:id="rId2"/>
              </a:rPr>
              <a:t>- </a:t>
            </a:r>
            <a:r>
              <a:rPr lang="ko-KR" altLang="en-US" sz="2400" dirty="0" smtClean="0">
                <a:hlinkClick r:id="rId2"/>
              </a:rPr>
              <a:t>열정</a:t>
            </a:r>
            <a:r>
              <a:rPr lang="en-US" altLang="ko-KR" sz="2400" dirty="0" smtClean="0">
                <a:hlinkClick r:id="rId2"/>
              </a:rPr>
              <a:t>, </a:t>
            </a:r>
            <a:r>
              <a:rPr lang="ko-KR" altLang="en-US" sz="2400" dirty="0" smtClean="0">
                <a:hlinkClick r:id="rId2"/>
              </a:rPr>
              <a:t>권태</a:t>
            </a:r>
            <a:r>
              <a:rPr lang="en-US" altLang="ko-KR" sz="2400" dirty="0" smtClean="0">
                <a:hlinkClick r:id="rId2"/>
              </a:rPr>
              <a:t>, </a:t>
            </a:r>
            <a:r>
              <a:rPr lang="ko-KR" altLang="en-US" sz="2400" dirty="0" smtClean="0">
                <a:hlinkClick r:id="rId2"/>
              </a:rPr>
              <a:t>그리고 성숙</a:t>
            </a:r>
            <a:r>
              <a:rPr lang="en-US" altLang="ko-KR" sz="2400" dirty="0" smtClean="0">
                <a:hlinkClick r:id="rId2"/>
              </a:rPr>
              <a:t>@</a:t>
            </a:r>
            <a:r>
              <a:rPr lang="ko-KR" altLang="en-US" sz="2400" dirty="0" smtClean="0">
                <a:hlinkClick r:id="rId2"/>
              </a:rPr>
              <a:t>김창옥 서울 </a:t>
            </a:r>
            <a:r>
              <a:rPr lang="en-US" altLang="ko-KR" sz="2400" b="1" dirty="0" smtClean="0">
                <a:hlinkClick r:id="rId2"/>
              </a:rPr>
              <a:t>...</a:t>
            </a:r>
            <a:r>
              <a:rPr lang="ko-KR" altLang="en-US" sz="2400" dirty="0" smtClean="0">
                <a:hlinkClick r:id="rId2"/>
              </a:rPr>
              <a:t> </a:t>
            </a:r>
            <a:r>
              <a:rPr lang="en-US" altLang="ko-KR" sz="2400" dirty="0" smtClean="0">
                <a:hlinkClick r:id="rId2"/>
              </a:rPr>
              <a:t>- </a:t>
            </a:r>
            <a:r>
              <a:rPr lang="en-US" altLang="ko-KR" sz="2400" b="1" dirty="0" smtClean="0">
                <a:hlinkClick r:id="rId2"/>
              </a:rPr>
              <a:t>YouTube</a:t>
            </a:r>
            <a:endParaRPr lang="en-US" altLang="ko-KR" sz="2400" b="1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연설문</a:t>
            </a:r>
            <a:r>
              <a:rPr lang="en-US" altLang="ko-KR" dirty="0" smtClean="0"/>
              <a:t>,</a:t>
            </a:r>
            <a:r>
              <a:rPr lang="ko-KR" altLang="en-US" dirty="0" smtClean="0"/>
              <a:t>시 외우기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어려운 문제 해결하기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분류하기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sz="2200" b="1" dirty="0" smtClean="0">
                <a:hlinkClick r:id="rId3"/>
              </a:rPr>
              <a:t>공부</a:t>
            </a:r>
            <a:r>
              <a:rPr lang="ko-KR" altLang="en-US" sz="2200" dirty="0" smtClean="0">
                <a:hlinkClick r:id="rId3"/>
              </a:rPr>
              <a:t>의 비법 </a:t>
            </a:r>
            <a:r>
              <a:rPr lang="ko-KR" altLang="en-US" sz="2200" b="1" dirty="0" err="1" smtClean="0">
                <a:hlinkClick r:id="rId3"/>
              </a:rPr>
              <a:t>세바시</a:t>
            </a:r>
            <a:r>
              <a:rPr lang="ko-KR" altLang="en-US" sz="2200" dirty="0" smtClean="0">
                <a:hlinkClick r:id="rId3"/>
              </a:rPr>
              <a:t> 벤치마킹 </a:t>
            </a:r>
            <a:r>
              <a:rPr lang="ko-KR" altLang="en-US" sz="2200" dirty="0" err="1" smtClean="0">
                <a:hlinkClick r:id="rId3"/>
              </a:rPr>
              <a:t>나름익히기</a:t>
            </a:r>
            <a:endParaRPr lang="ko-KR" altLang="en-US" sz="22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공부 의욕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난 누구인가</a:t>
            </a:r>
            <a:r>
              <a:rPr lang="en-US" altLang="ko-KR" dirty="0" smtClean="0"/>
              <a:t>?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난 뭐가 될까</a:t>
            </a:r>
            <a:r>
              <a:rPr lang="en-US" altLang="ko-KR" dirty="0" smtClean="0"/>
              <a:t>?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읽기 쓰기 독서토론 의사소통</a:t>
            </a:r>
            <a:endParaRPr lang="en-US" altLang="ko-KR" dirty="0" smtClean="0"/>
          </a:p>
          <a:p>
            <a:r>
              <a:rPr lang="en-US" altLang="ko-KR" dirty="0" smtClean="0"/>
              <a:t> &lt;</a:t>
            </a:r>
            <a:r>
              <a:rPr lang="ko-KR" altLang="en-US" dirty="0" smtClean="0"/>
              <a:t>서로 동등한 입장에서</a:t>
            </a:r>
            <a:r>
              <a:rPr lang="en-US" altLang="ko-KR" dirty="0" smtClean="0"/>
              <a:t> </a:t>
            </a:r>
            <a:r>
              <a:rPr lang="ko-KR" altLang="en-US" dirty="0" smtClean="0"/>
              <a:t>독서경험공유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고정된 교육과정 </a:t>
            </a:r>
            <a:r>
              <a:rPr lang="ko-KR" altLang="en-US" sz="3900" dirty="0" smtClean="0"/>
              <a:t>對</a:t>
            </a:r>
            <a:r>
              <a:rPr lang="ko-KR" altLang="en-US" sz="3500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공유할 수 있는 관점과 가치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감정 안목 성장 교육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공감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이해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격려</a:t>
            </a:r>
            <a:endParaRPr lang="en-US" altLang="ko-KR" dirty="0" smtClean="0"/>
          </a:p>
          <a:p>
            <a:r>
              <a:rPr lang="ko-KR" altLang="en-US" b="1" dirty="0" err="1" smtClean="0">
                <a:hlinkClick r:id="rId2"/>
              </a:rPr>
              <a:t>세바시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154</a:t>
            </a:r>
            <a:r>
              <a:rPr lang="ko-KR" altLang="en-US" dirty="0" smtClean="0">
                <a:hlinkClick r:id="rId2"/>
              </a:rPr>
              <a:t>회 젊을 때 </a:t>
            </a:r>
            <a:r>
              <a:rPr lang="en-US" altLang="ko-KR" dirty="0" smtClean="0">
                <a:hlinkClick r:id="rId2"/>
              </a:rPr>
              <a:t>'</a:t>
            </a:r>
            <a:r>
              <a:rPr lang="ko-KR" altLang="en-US" dirty="0" smtClean="0">
                <a:hlinkClick r:id="rId2"/>
              </a:rPr>
              <a:t>미치지 않으면</a:t>
            </a:r>
            <a:r>
              <a:rPr lang="en-US" altLang="ko-KR" dirty="0" smtClean="0">
                <a:hlinkClick r:id="rId2"/>
              </a:rPr>
              <a:t>' </a:t>
            </a:r>
            <a:r>
              <a:rPr lang="ko-KR" altLang="en-US" dirty="0" smtClean="0">
                <a:hlinkClick r:id="rId2"/>
              </a:rPr>
              <a:t>미친 것이다 </a:t>
            </a:r>
            <a:r>
              <a:rPr lang="en-US" altLang="ko-KR" dirty="0" smtClean="0">
                <a:hlinkClick r:id="rId2"/>
              </a:rPr>
              <a:t>@</a:t>
            </a:r>
            <a:r>
              <a:rPr lang="ko-KR" altLang="en-US" dirty="0" err="1" smtClean="0">
                <a:hlinkClick r:id="rId2"/>
              </a:rPr>
              <a:t>켄트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b="1" dirty="0" smtClean="0">
                <a:hlinkClick r:id="rId2"/>
              </a:rPr>
              <a:t>...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r>
              <a:rPr lang="ko-KR" altLang="en-US" dirty="0" smtClean="0"/>
              <a:t> 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교과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인간적 관심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다문화 혹은 </a:t>
            </a:r>
            <a:r>
              <a:rPr lang="ko-KR" altLang="en-US" dirty="0" err="1" smtClean="0"/>
              <a:t>코스모폴리탄</a:t>
            </a:r>
            <a:r>
              <a:rPr lang="ko-KR" altLang="en-US" dirty="0" smtClean="0"/>
              <a:t> 터득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세계를 이해하기 위한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역사적 관점 혹은 그 차이점 극복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생각</a:t>
            </a:r>
            <a:r>
              <a:rPr lang="en-US" altLang="ko-KR" dirty="0" smtClean="0"/>
              <a:t>(</a:t>
            </a:r>
            <a:r>
              <a:rPr lang="ko-KR" altLang="en-US" dirty="0" smtClean="0"/>
              <a:t>주장</a:t>
            </a:r>
            <a:r>
              <a:rPr lang="en-US" altLang="ko-KR" dirty="0" smtClean="0"/>
              <a:t>,</a:t>
            </a:r>
            <a:r>
              <a:rPr lang="ko-KR" altLang="en-US" dirty="0" smtClean="0"/>
              <a:t>옹호</a:t>
            </a:r>
            <a:r>
              <a:rPr lang="en-US" altLang="ko-KR" dirty="0" smtClean="0"/>
              <a:t>)</a:t>
            </a:r>
            <a:r>
              <a:rPr lang="ko-KR" altLang="en-US" dirty="0" smtClean="0"/>
              <a:t>할 수 있는 사람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타당한 사상과 의견을 가질 수 있는 사람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역사적 배경지식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편견으로부터의 자유</a:t>
            </a:r>
            <a:endParaRPr lang="en-US" altLang="ko-KR" dirty="0" smtClean="0"/>
          </a:p>
          <a:p>
            <a:r>
              <a:rPr lang="en-US" altLang="ko-KR" dirty="0" smtClean="0"/>
              <a:t> &lt;</a:t>
            </a:r>
            <a:r>
              <a:rPr lang="ko-KR" altLang="en-US" dirty="0" smtClean="0"/>
              <a:t>역사학자와 똑같은 방법접근 시도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1,2</a:t>
            </a:r>
            <a:r>
              <a:rPr lang="ko-KR" altLang="en-US" dirty="0" smtClean="0"/>
              <a:t>차 자료</a:t>
            </a:r>
            <a:r>
              <a:rPr lang="en-US" altLang="ko-KR" dirty="0" smtClean="0"/>
              <a:t>(</a:t>
            </a:r>
            <a:r>
              <a:rPr lang="ko-KR" altLang="en-US" dirty="0" smtClean="0"/>
              <a:t>기록형태의 일기</a:t>
            </a:r>
            <a:r>
              <a:rPr lang="en-US" altLang="ko-KR" dirty="0" smtClean="0"/>
              <a:t>,</a:t>
            </a:r>
            <a:r>
              <a:rPr lang="ko-KR" altLang="en-US" dirty="0" smtClean="0"/>
              <a:t>편지 등</a:t>
            </a:r>
            <a:r>
              <a:rPr lang="en-US" altLang="ko-KR" dirty="0" smtClean="0"/>
              <a:t>)</a:t>
            </a:r>
            <a:r>
              <a:rPr lang="ko-KR" altLang="en-US" dirty="0" smtClean="0"/>
              <a:t> 수집</a:t>
            </a:r>
            <a:endParaRPr lang="en-US" altLang="ko-KR" dirty="0" smtClean="0"/>
          </a:p>
          <a:p>
            <a:r>
              <a:rPr lang="en-US" altLang="ko-KR" dirty="0" smtClean="0"/>
              <a:t>  &lt;</a:t>
            </a:r>
            <a:r>
              <a:rPr lang="ko-KR" altLang="en-US" dirty="0" smtClean="0"/>
              <a:t>사건 당사자의 설명과 공식적인 보고서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사건이나 시대의 추측과 가설 세우기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자료 검토 및 해석</a:t>
            </a:r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자료 조사 검토 해석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신문</a:t>
            </a:r>
            <a:endParaRPr lang="en-US" altLang="ko-KR" dirty="0" smtClean="0"/>
          </a:p>
          <a:p>
            <a:r>
              <a:rPr lang="ko-KR" altLang="en-US" sz="2400" dirty="0" smtClean="0">
                <a:hlinkClick r:id="rId2"/>
              </a:rPr>
              <a:t>세상을 바꾸는 시간</a:t>
            </a:r>
            <a:r>
              <a:rPr lang="en-US" altLang="ko-KR" sz="2400" dirty="0" smtClean="0">
                <a:hlinkClick r:id="rId2"/>
              </a:rPr>
              <a:t>, 15</a:t>
            </a:r>
            <a:r>
              <a:rPr lang="ko-KR" altLang="en-US" sz="2400" dirty="0" smtClean="0">
                <a:hlinkClick r:id="rId2"/>
              </a:rPr>
              <a:t>분 </a:t>
            </a:r>
            <a:r>
              <a:rPr lang="en-US" altLang="ko-KR" sz="2400" dirty="0" smtClean="0">
                <a:hlinkClick r:id="rId2"/>
              </a:rPr>
              <a:t>- </a:t>
            </a:r>
            <a:r>
              <a:rPr lang="ko-KR" altLang="en-US" sz="2400" b="1" dirty="0" err="1" smtClean="0">
                <a:hlinkClick r:id="rId2"/>
              </a:rPr>
              <a:t>세바시</a:t>
            </a:r>
            <a:r>
              <a:rPr lang="ko-KR" altLang="en-US" sz="2400" dirty="0" smtClean="0">
                <a:hlinkClick r:id="rId2"/>
              </a:rPr>
              <a:t> </a:t>
            </a:r>
            <a:r>
              <a:rPr lang="en-US" altLang="ko-KR" sz="2400" dirty="0" smtClean="0">
                <a:hlinkClick r:id="rId2"/>
              </a:rPr>
              <a:t>15</a:t>
            </a:r>
            <a:r>
              <a:rPr lang="ko-KR" altLang="en-US" sz="2400" dirty="0" smtClean="0">
                <a:hlinkClick r:id="rId2"/>
              </a:rPr>
              <a:t>분 </a:t>
            </a:r>
            <a:r>
              <a:rPr lang="en-US" altLang="ko-KR" sz="2400" dirty="0" smtClean="0">
                <a:hlinkClick r:id="rId2"/>
              </a:rPr>
              <a:t>19</a:t>
            </a:r>
            <a:r>
              <a:rPr lang="ko-KR" altLang="en-US" sz="2400" dirty="0" smtClean="0">
                <a:hlinkClick r:id="rId2"/>
              </a:rPr>
              <a:t>회 </a:t>
            </a:r>
            <a:r>
              <a:rPr lang="en-US" altLang="ko-KR" sz="2400" dirty="0" smtClean="0">
                <a:hlinkClick r:id="rId2"/>
              </a:rPr>
              <a:t>: </a:t>
            </a:r>
            <a:r>
              <a:rPr lang="ko-KR" altLang="en-US" sz="2400" dirty="0" smtClean="0">
                <a:hlinkClick r:id="rId2"/>
              </a:rPr>
              <a:t>한국학생이 </a:t>
            </a:r>
            <a:r>
              <a:rPr lang="en-US" altLang="ko-KR" sz="2400" b="1" dirty="0" smtClean="0">
                <a:hlinkClick r:id="rId2"/>
              </a:rPr>
              <a:t>...</a:t>
            </a:r>
            <a:r>
              <a:rPr lang="ko-KR" altLang="en-US" sz="2400" dirty="0" smtClean="0">
                <a:hlinkClick r:id="rId2"/>
              </a:rPr>
              <a:t> </a:t>
            </a:r>
            <a:r>
              <a:rPr lang="en-US" altLang="ko-KR" sz="2400" dirty="0" smtClean="0">
                <a:hlinkClick r:id="rId2"/>
              </a:rPr>
              <a:t>- </a:t>
            </a:r>
            <a:r>
              <a:rPr lang="en-US" altLang="ko-KR" sz="2400" b="1" dirty="0" smtClean="0">
                <a:hlinkClick r:id="rId2"/>
              </a:rPr>
              <a:t>YouTube</a:t>
            </a:r>
            <a:r>
              <a:rPr lang="ko-KR" altLang="en-US" sz="2400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서적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지도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비전문적 보고서</a:t>
            </a:r>
            <a:endParaRPr lang="en-US" altLang="ko-KR" dirty="0" smtClean="0"/>
          </a:p>
          <a:p>
            <a:r>
              <a:rPr lang="ko-KR" altLang="en-US" sz="2200" dirty="0" smtClean="0">
                <a:hlinkClick r:id="rId3"/>
              </a:rPr>
              <a:t>세상을 바꾸는 시간</a:t>
            </a:r>
            <a:r>
              <a:rPr lang="en-US" altLang="ko-KR" sz="2200" dirty="0" smtClean="0">
                <a:hlinkClick r:id="rId3"/>
              </a:rPr>
              <a:t>, 15</a:t>
            </a:r>
            <a:r>
              <a:rPr lang="ko-KR" altLang="en-US" sz="2200" dirty="0" smtClean="0">
                <a:hlinkClick r:id="rId3"/>
              </a:rPr>
              <a:t>분 </a:t>
            </a:r>
            <a:r>
              <a:rPr lang="en-US" altLang="ko-KR" sz="2200" dirty="0" smtClean="0">
                <a:hlinkClick r:id="rId3"/>
              </a:rPr>
              <a:t>- </a:t>
            </a:r>
            <a:r>
              <a:rPr lang="ko-KR" altLang="en-US" sz="2200" b="1" dirty="0" err="1" smtClean="0">
                <a:hlinkClick r:id="rId3"/>
              </a:rPr>
              <a:t>세바시</a:t>
            </a:r>
            <a:r>
              <a:rPr lang="ko-KR" altLang="en-US" sz="2200" dirty="0" smtClean="0">
                <a:hlinkClick r:id="rId3"/>
              </a:rPr>
              <a:t> </a:t>
            </a:r>
            <a:r>
              <a:rPr lang="en-US" altLang="ko-KR" sz="2200" dirty="0" smtClean="0">
                <a:hlinkClick r:id="rId3"/>
              </a:rPr>
              <a:t>107</a:t>
            </a:r>
            <a:r>
              <a:rPr lang="ko-KR" altLang="en-US" sz="2200" dirty="0" smtClean="0">
                <a:hlinkClick r:id="rId3"/>
              </a:rPr>
              <a:t>회 창조적 </a:t>
            </a:r>
            <a:r>
              <a:rPr lang="ko-KR" altLang="en-US" sz="2200" dirty="0" err="1" smtClean="0">
                <a:hlinkClick r:id="rId3"/>
              </a:rPr>
              <a:t>책읽기</a:t>
            </a:r>
            <a:r>
              <a:rPr lang="ko-KR" altLang="en-US" sz="2200" dirty="0" smtClean="0">
                <a:hlinkClick r:id="rId3"/>
              </a:rPr>
              <a:t> </a:t>
            </a:r>
            <a:r>
              <a:rPr lang="en-US" altLang="ko-KR" sz="2200" b="1" dirty="0" smtClean="0">
                <a:hlinkClick r:id="rId3"/>
              </a:rPr>
              <a:t>...</a:t>
            </a:r>
            <a:r>
              <a:rPr lang="ko-KR" altLang="en-US" sz="2200" dirty="0" smtClean="0">
                <a:hlinkClick r:id="rId3"/>
              </a:rPr>
              <a:t> </a:t>
            </a:r>
            <a:r>
              <a:rPr lang="en-US" altLang="ko-KR" sz="2200" dirty="0" smtClean="0">
                <a:hlinkClick r:id="rId3"/>
              </a:rPr>
              <a:t>- </a:t>
            </a:r>
            <a:r>
              <a:rPr lang="en-US" altLang="ko-KR" sz="2200" b="1" dirty="0" smtClean="0">
                <a:hlinkClick r:id="rId3"/>
              </a:rPr>
              <a:t>YouTube</a:t>
            </a:r>
            <a:endParaRPr lang="ko-KR" altLang="en-US" sz="22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일반적 출판물 </a:t>
            </a:r>
            <a:r>
              <a:rPr lang="ko-KR" altLang="en-US" sz="4800" dirty="0" err="1" smtClean="0"/>
              <a:t>讀解作話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103</TotalTime>
  <Words>892</Words>
  <Application>Microsoft Office PowerPoint</Application>
  <PresentationFormat>화면 슬라이드 쇼(4:3)</PresentationFormat>
  <Paragraphs>216</Paragraphs>
  <Slides>24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고구려 벽화</vt:lpstr>
      <vt:lpstr> 청소년 배움배움  익힘익힘 &lt;배움익힘의 품질관리 </vt:lpstr>
      <vt:lpstr>가르치기 하이퍼링크</vt:lpstr>
      <vt:lpstr>효과적인 자료</vt:lpstr>
      <vt:lpstr>공부 의욕</vt:lpstr>
      <vt:lpstr>감정 안목 성장 교육</vt:lpstr>
      <vt:lpstr>교과 &lt;인간적 관심</vt:lpstr>
      <vt:lpstr>역사적 배경지식</vt:lpstr>
      <vt:lpstr>자료 조사 검토 해석</vt:lpstr>
      <vt:lpstr>일반적 출판물 讀解作話</vt:lpstr>
      <vt:lpstr>계산</vt:lpstr>
      <vt:lpstr>규칙</vt:lpstr>
      <vt:lpstr>교육받은 인간</vt:lpstr>
      <vt:lpstr>기르치기 내용</vt:lpstr>
      <vt:lpstr>가르치기 목적</vt:lpstr>
      <vt:lpstr>교육 기초 키워드</vt:lpstr>
      <vt:lpstr>공부 투자 기업</vt:lpstr>
      <vt:lpstr>교육에 대한 인식</vt:lpstr>
      <vt:lpstr>가르치기 이렇게?</vt:lpstr>
      <vt:lpstr>가르치기   뭘?</vt:lpstr>
      <vt:lpstr>가르치기 어떻게?</vt:lpstr>
      <vt:lpstr>교육 이데아</vt:lpstr>
      <vt:lpstr>프로그램 개발</vt:lpstr>
      <vt:lpstr>학습과정과  목적</vt:lpstr>
      <vt:lpstr>접근방식의 조화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청소년 배움배움</dc:title>
  <dc:creator>SEC</dc:creator>
  <cp:lastModifiedBy>SEC</cp:lastModifiedBy>
  <cp:revision>53</cp:revision>
  <dcterms:created xsi:type="dcterms:W3CDTF">2012-07-16T14:52:40Z</dcterms:created>
  <dcterms:modified xsi:type="dcterms:W3CDTF">2012-07-17T01:35:01Z</dcterms:modified>
</cp:coreProperties>
</file>