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61" r:id="rId3"/>
    <p:sldId id="262" r:id="rId4"/>
    <p:sldId id="263" r:id="rId5"/>
  </p:sldIdLst>
  <p:sldSz cx="7380288" cy="9540875"/>
  <p:notesSz cx="6797675" cy="9926638"/>
  <p:defaultTextStyle>
    <a:defPPr>
      <a:defRPr lang="ko-KR"/>
    </a:defPPr>
    <a:lvl1pPr marL="0" algn="l" defTabSz="966887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443" algn="l" defTabSz="966887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887" algn="l" defTabSz="966887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50330" algn="l" defTabSz="966887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773" algn="l" defTabSz="966887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7216" algn="l" defTabSz="966887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00660" algn="l" defTabSz="966887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4103" algn="l" defTabSz="966887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7546" algn="l" defTabSz="966887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EB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7292A2E-F333-43FB-9621-5CBBE7FDCDCB}" styleName="밝은 스타일 2 - 강조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27F97BB-C833-4FB7-BDE5-3F7075034690}" styleName="테마 스타일 2 - 강조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20" d="100"/>
          <a:sy n="120" d="100"/>
        </p:scale>
        <p:origin x="1338" y="2310"/>
      </p:cViewPr>
      <p:guideLst>
        <p:guide orient="horz" pos="3005"/>
        <p:guide pos="23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E2172-81DB-406E-A163-DECC7E202F75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960563" y="744538"/>
            <a:ext cx="28765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4BE80-94B1-4235-9422-1E2D7F2EDD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66887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83443" algn="l" defTabSz="966887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66887" algn="l" defTabSz="966887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50330" algn="l" defTabSz="966887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33773" algn="l" defTabSz="966887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17216" algn="l" defTabSz="966887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00660" algn="l" defTabSz="966887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84103" algn="l" defTabSz="966887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67546" algn="l" defTabSz="966887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4BE80-94B1-4235-9422-1E2D7F2EDDA6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4BE80-94B1-4235-9422-1E2D7F2EDDA6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4BE80-94B1-4235-9422-1E2D7F2EDDA6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53522" y="2963857"/>
            <a:ext cx="6273245" cy="2045104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07043" y="5406496"/>
            <a:ext cx="5166202" cy="24382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50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72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00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4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7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DE33-7810-4675-B190-EAB71D2B4663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40216-4EAC-4D6A-9AAA-9C191CF9E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DE33-7810-4675-B190-EAB71D2B4663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40216-4EAC-4D6A-9AAA-9C191CF9E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013031" y="510173"/>
            <a:ext cx="1245424" cy="1085274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76761" y="510173"/>
            <a:ext cx="3613267" cy="1085274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DE33-7810-4675-B190-EAB71D2B4663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40216-4EAC-4D6A-9AAA-9C191CF9E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DE33-7810-4675-B190-EAB71D2B4663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40216-4EAC-4D6A-9AAA-9C191CF9E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2992" y="6130896"/>
            <a:ext cx="6273245" cy="1894924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82992" y="4043831"/>
            <a:ext cx="6273245" cy="2087065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44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88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5033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7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72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0066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410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75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DE33-7810-4675-B190-EAB71D2B4663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40216-4EAC-4D6A-9AAA-9C191CF9E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76761" y="2968273"/>
            <a:ext cx="2429345" cy="839464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829111" y="2968273"/>
            <a:ext cx="2429345" cy="839464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DE33-7810-4675-B190-EAB71D2B4663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40216-4EAC-4D6A-9AAA-9C191CF9E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69015" y="382077"/>
            <a:ext cx="6642259" cy="1590146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69015" y="2135655"/>
            <a:ext cx="3260909" cy="890039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443" indent="0">
              <a:buNone/>
              <a:defRPr sz="2100" b="1"/>
            </a:lvl2pPr>
            <a:lvl3pPr marL="966887" indent="0">
              <a:buNone/>
              <a:defRPr sz="1900" b="1"/>
            </a:lvl3pPr>
            <a:lvl4pPr marL="1450330" indent="0">
              <a:buNone/>
              <a:defRPr sz="1700" b="1"/>
            </a:lvl4pPr>
            <a:lvl5pPr marL="1933773" indent="0">
              <a:buNone/>
              <a:defRPr sz="1700" b="1"/>
            </a:lvl5pPr>
            <a:lvl6pPr marL="2417216" indent="0">
              <a:buNone/>
              <a:defRPr sz="1700" b="1"/>
            </a:lvl6pPr>
            <a:lvl7pPr marL="2900660" indent="0">
              <a:buNone/>
              <a:defRPr sz="1700" b="1"/>
            </a:lvl7pPr>
            <a:lvl8pPr marL="3384103" indent="0">
              <a:buNone/>
              <a:defRPr sz="1700" b="1"/>
            </a:lvl8pPr>
            <a:lvl9pPr marL="3867546" indent="0">
              <a:buNone/>
              <a:defRPr sz="17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69015" y="3025694"/>
            <a:ext cx="3260909" cy="549704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749084" y="2135655"/>
            <a:ext cx="3262190" cy="890039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443" indent="0">
              <a:buNone/>
              <a:defRPr sz="2100" b="1"/>
            </a:lvl2pPr>
            <a:lvl3pPr marL="966887" indent="0">
              <a:buNone/>
              <a:defRPr sz="1900" b="1"/>
            </a:lvl3pPr>
            <a:lvl4pPr marL="1450330" indent="0">
              <a:buNone/>
              <a:defRPr sz="1700" b="1"/>
            </a:lvl4pPr>
            <a:lvl5pPr marL="1933773" indent="0">
              <a:buNone/>
              <a:defRPr sz="1700" b="1"/>
            </a:lvl5pPr>
            <a:lvl6pPr marL="2417216" indent="0">
              <a:buNone/>
              <a:defRPr sz="1700" b="1"/>
            </a:lvl6pPr>
            <a:lvl7pPr marL="2900660" indent="0">
              <a:buNone/>
              <a:defRPr sz="1700" b="1"/>
            </a:lvl7pPr>
            <a:lvl8pPr marL="3384103" indent="0">
              <a:buNone/>
              <a:defRPr sz="1700" b="1"/>
            </a:lvl8pPr>
            <a:lvl9pPr marL="3867546" indent="0">
              <a:buNone/>
              <a:defRPr sz="17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749084" y="3025694"/>
            <a:ext cx="3262190" cy="549704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DE33-7810-4675-B190-EAB71D2B4663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40216-4EAC-4D6A-9AAA-9C191CF9E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DE33-7810-4675-B190-EAB71D2B4663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40216-4EAC-4D6A-9AAA-9C191CF9E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DE33-7810-4675-B190-EAB71D2B4663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40216-4EAC-4D6A-9AAA-9C191CF9E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69015" y="379869"/>
            <a:ext cx="2428064" cy="161664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85487" y="379869"/>
            <a:ext cx="4125787" cy="8142873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69015" y="1996517"/>
            <a:ext cx="2428064" cy="6526225"/>
          </a:xfrm>
        </p:spPr>
        <p:txBody>
          <a:bodyPr/>
          <a:lstStyle>
            <a:lvl1pPr marL="0" indent="0">
              <a:buNone/>
              <a:defRPr sz="1500"/>
            </a:lvl1pPr>
            <a:lvl2pPr marL="483443" indent="0">
              <a:buNone/>
              <a:defRPr sz="1300"/>
            </a:lvl2pPr>
            <a:lvl3pPr marL="966887" indent="0">
              <a:buNone/>
              <a:defRPr sz="1100"/>
            </a:lvl3pPr>
            <a:lvl4pPr marL="1450330" indent="0">
              <a:buNone/>
              <a:defRPr sz="1000"/>
            </a:lvl4pPr>
            <a:lvl5pPr marL="1933773" indent="0">
              <a:buNone/>
              <a:defRPr sz="1000"/>
            </a:lvl5pPr>
            <a:lvl6pPr marL="2417216" indent="0">
              <a:buNone/>
              <a:defRPr sz="1000"/>
            </a:lvl6pPr>
            <a:lvl7pPr marL="2900660" indent="0">
              <a:buNone/>
              <a:defRPr sz="1000"/>
            </a:lvl7pPr>
            <a:lvl8pPr marL="3384103" indent="0">
              <a:buNone/>
              <a:defRPr sz="1000"/>
            </a:lvl8pPr>
            <a:lvl9pPr marL="3867546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DE33-7810-4675-B190-EAB71D2B4663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40216-4EAC-4D6A-9AAA-9C191CF9E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46588" y="6678613"/>
            <a:ext cx="4428173" cy="78844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446588" y="852495"/>
            <a:ext cx="4428173" cy="5724525"/>
          </a:xfrm>
        </p:spPr>
        <p:txBody>
          <a:bodyPr/>
          <a:lstStyle>
            <a:lvl1pPr marL="0" indent="0">
              <a:buNone/>
              <a:defRPr sz="3400"/>
            </a:lvl1pPr>
            <a:lvl2pPr marL="483443" indent="0">
              <a:buNone/>
              <a:defRPr sz="3000"/>
            </a:lvl2pPr>
            <a:lvl3pPr marL="966887" indent="0">
              <a:buNone/>
              <a:defRPr sz="2500"/>
            </a:lvl3pPr>
            <a:lvl4pPr marL="1450330" indent="0">
              <a:buNone/>
              <a:defRPr sz="2100"/>
            </a:lvl4pPr>
            <a:lvl5pPr marL="1933773" indent="0">
              <a:buNone/>
              <a:defRPr sz="2100"/>
            </a:lvl5pPr>
            <a:lvl6pPr marL="2417216" indent="0">
              <a:buNone/>
              <a:defRPr sz="2100"/>
            </a:lvl6pPr>
            <a:lvl7pPr marL="2900660" indent="0">
              <a:buNone/>
              <a:defRPr sz="2100"/>
            </a:lvl7pPr>
            <a:lvl8pPr marL="3384103" indent="0">
              <a:buNone/>
              <a:defRPr sz="2100"/>
            </a:lvl8pPr>
            <a:lvl9pPr marL="3867546" indent="0">
              <a:buNone/>
              <a:defRPr sz="21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446588" y="7467061"/>
            <a:ext cx="4428173" cy="1119727"/>
          </a:xfrm>
        </p:spPr>
        <p:txBody>
          <a:bodyPr/>
          <a:lstStyle>
            <a:lvl1pPr marL="0" indent="0">
              <a:buNone/>
              <a:defRPr sz="1500"/>
            </a:lvl1pPr>
            <a:lvl2pPr marL="483443" indent="0">
              <a:buNone/>
              <a:defRPr sz="1300"/>
            </a:lvl2pPr>
            <a:lvl3pPr marL="966887" indent="0">
              <a:buNone/>
              <a:defRPr sz="1100"/>
            </a:lvl3pPr>
            <a:lvl4pPr marL="1450330" indent="0">
              <a:buNone/>
              <a:defRPr sz="1000"/>
            </a:lvl4pPr>
            <a:lvl5pPr marL="1933773" indent="0">
              <a:buNone/>
              <a:defRPr sz="1000"/>
            </a:lvl5pPr>
            <a:lvl6pPr marL="2417216" indent="0">
              <a:buNone/>
              <a:defRPr sz="1000"/>
            </a:lvl6pPr>
            <a:lvl7pPr marL="2900660" indent="0">
              <a:buNone/>
              <a:defRPr sz="1000"/>
            </a:lvl7pPr>
            <a:lvl8pPr marL="3384103" indent="0">
              <a:buNone/>
              <a:defRPr sz="1000"/>
            </a:lvl8pPr>
            <a:lvl9pPr marL="3867546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DE33-7810-4675-B190-EAB71D2B4663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40216-4EAC-4D6A-9AAA-9C191CF9E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69015" y="382077"/>
            <a:ext cx="6642259" cy="1590146"/>
          </a:xfrm>
          <a:prstGeom prst="rect">
            <a:avLst/>
          </a:prstGeom>
        </p:spPr>
        <p:txBody>
          <a:bodyPr vert="horz" lIns="96689" tIns="48344" rIns="96689" bIns="48344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69015" y="2226206"/>
            <a:ext cx="6642259" cy="6296536"/>
          </a:xfrm>
          <a:prstGeom prst="rect">
            <a:avLst/>
          </a:prstGeom>
        </p:spPr>
        <p:txBody>
          <a:bodyPr vert="horz" lIns="96689" tIns="48344" rIns="96689" bIns="48344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69015" y="8842979"/>
            <a:ext cx="1722067" cy="507963"/>
          </a:xfrm>
          <a:prstGeom prst="rect">
            <a:avLst/>
          </a:prstGeom>
        </p:spPr>
        <p:txBody>
          <a:bodyPr vert="horz" lIns="96689" tIns="48344" rIns="96689" bIns="48344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BDE33-7810-4675-B190-EAB71D2B4663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521599" y="8842979"/>
            <a:ext cx="2337091" cy="507963"/>
          </a:xfrm>
          <a:prstGeom prst="rect">
            <a:avLst/>
          </a:prstGeom>
        </p:spPr>
        <p:txBody>
          <a:bodyPr vert="horz" lIns="96689" tIns="48344" rIns="96689" bIns="48344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5289207" y="8842979"/>
            <a:ext cx="1722067" cy="507963"/>
          </a:xfrm>
          <a:prstGeom prst="rect">
            <a:avLst/>
          </a:prstGeom>
        </p:spPr>
        <p:txBody>
          <a:bodyPr vert="horz" lIns="96689" tIns="48344" rIns="96689" bIns="48344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40216-4EAC-4D6A-9AAA-9C191CF9E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887" rtl="0" eaLnBrk="1" latinLnBrk="1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582" indent="-362582" algn="l" defTabSz="966887" rtl="0" eaLnBrk="1" latinLnBrk="1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595" indent="-302152" algn="l" defTabSz="966887" rtl="0" eaLnBrk="1" latinLnBrk="1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608" indent="-241722" algn="l" defTabSz="966887" rtl="0" eaLnBrk="1" latinLnBrk="1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2051" indent="-241722" algn="l" defTabSz="966887" rtl="0" eaLnBrk="1" latinLnBrk="1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5495" indent="-241722" algn="l" defTabSz="966887" rtl="0" eaLnBrk="1" latinLnBrk="1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938" indent="-241722" algn="l" defTabSz="966887" rtl="0" eaLnBrk="1" latinLnBrk="1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2381" indent="-241722" algn="l" defTabSz="966887" rtl="0" eaLnBrk="1" latinLnBrk="1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5825" indent="-241722" algn="l" defTabSz="966887" rtl="0" eaLnBrk="1" latinLnBrk="1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9268" indent="-241722" algn="l" defTabSz="966887" rtl="0" eaLnBrk="1" latinLnBrk="1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66887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443" algn="l" defTabSz="966887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887" algn="l" defTabSz="966887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0330" algn="l" defTabSz="966887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773" algn="l" defTabSz="966887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7216" algn="l" defTabSz="966887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00660" algn="l" defTabSz="966887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103" algn="l" defTabSz="966887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7546" algn="l" defTabSz="966887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12974" y="412703"/>
            <a:ext cx="6354340" cy="375667"/>
          </a:xfrm>
        </p:spPr>
        <p:txBody>
          <a:bodyPr>
            <a:noAutofit/>
          </a:bodyPr>
          <a:lstStyle/>
          <a:p>
            <a:r>
              <a:rPr lang="ko-KR" altLang="en-US" sz="2100" b="1" dirty="0" smtClean="0">
                <a:latin typeface="HY견명조" pitchFamily="18" charset="-127"/>
                <a:ea typeface="HY견명조" pitchFamily="18" charset="-127"/>
              </a:rPr>
              <a:t>법원경매 컨설팅 계약서</a:t>
            </a:r>
            <a:endParaRPr lang="ko-KR" altLang="en-US" sz="2100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43512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43512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43512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43512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1752845" y="788370"/>
            <a:ext cx="5036977" cy="7513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89" tIns="48344" rIns="96689" bIns="48344" rtlCol="0" anchor="ctr"/>
          <a:lstStyle/>
          <a:p>
            <a:pPr algn="ctr"/>
            <a:endParaRPr lang="ko-KR" altLang="en-US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43512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35" name="표 34"/>
          <p:cNvGraphicFramePr>
            <a:graphicFrameLocks noGrp="1"/>
          </p:cNvGraphicFramePr>
          <p:nvPr/>
        </p:nvGraphicFramePr>
        <p:xfrm>
          <a:off x="1752846" y="2892104"/>
          <a:ext cx="5036977" cy="1051866"/>
        </p:xfrm>
        <a:graphic>
          <a:graphicData uri="http://schemas.openxmlformats.org/drawingml/2006/table">
            <a:tbl>
              <a:tblPr/>
              <a:tblGrid>
                <a:gridCol w="1084887"/>
                <a:gridCol w="1782315"/>
                <a:gridCol w="1239871"/>
                <a:gridCol w="929904"/>
              </a:tblGrid>
              <a:tr h="271058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수수료 지급시기</a:t>
                      </a:r>
                      <a:endParaRPr lang="ko-KR" altLang="en-US" sz="7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49" marR="57649" marT="27948" marB="279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</a:t>
                      </a:r>
                      <a:r>
                        <a:rPr lang="ko-KR" altLang="en-US" sz="700" dirty="0" err="1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의뢰계약시</a:t>
                      </a: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계약금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49" marR="57649" marT="27948" marB="279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 \ 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200,000- 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바탕"/>
                      </a:endParaRPr>
                    </a:p>
                  </a:txBody>
                  <a:tcPr marL="57649" marR="57649" marT="27948" marB="279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1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회 물건 </a:t>
                      </a:r>
                      <a:endParaRPr lang="en-US" altLang="ko-KR" sz="700" dirty="0" smtClean="0">
                        <a:solidFill>
                          <a:srgbClr val="000000"/>
                        </a:solidFill>
                        <a:latin typeface="굴림"/>
                        <a:ea typeface="굴림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err="1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낙찰시까지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(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부가세 별도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)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49" marR="57649" marT="27948" marB="279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69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</a:t>
                      </a:r>
                      <a:r>
                        <a:rPr lang="ko-KR" altLang="en-US" sz="700" dirty="0" err="1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패찰시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49" marR="57649" marT="27948" marB="279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 업무보수 </a:t>
                      </a:r>
                      <a:r>
                        <a:rPr lang="ko-KR" altLang="en-US" sz="700" b="0" dirty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없음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바탕"/>
                      </a:endParaRPr>
                    </a:p>
                  </a:txBody>
                  <a:tcPr marL="57649" marR="57649" marT="27948" marB="279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10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</a:t>
                      </a:r>
                      <a:r>
                        <a:rPr lang="ko-KR" altLang="en-US" sz="700" dirty="0" err="1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낙찰시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49" marR="57649" marT="27948" marB="279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 낙찰당일 </a:t>
                      </a:r>
                      <a:r>
                        <a:rPr lang="en-US" altLang="ko-KR" sz="700" b="0" dirty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100% </a:t>
                      </a:r>
                      <a:r>
                        <a:rPr lang="ko-KR" altLang="en-US" sz="700" b="0" dirty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지급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바탕"/>
                      </a:endParaRPr>
                    </a:p>
                  </a:txBody>
                  <a:tcPr marL="57649" marR="57649" marT="27948" marB="279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3569" marR="53569" marT="26785" marB="2678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전용 입금계좌</a:t>
                      </a:r>
                      <a:endParaRPr lang="ko-KR" altLang="en-US" sz="7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49" marR="57649" marT="27948" marB="279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</a:t>
                      </a:r>
                      <a:r>
                        <a:rPr lang="ko-KR" altLang="en-US" sz="800" b="1" dirty="0" err="1" smtClean="0">
                          <a:solidFill>
                            <a:srgbClr val="002060"/>
                          </a:solidFill>
                          <a:latin typeface="굴림"/>
                          <a:ea typeface="굴림"/>
                        </a:rPr>
                        <a:t>신한은행</a:t>
                      </a:r>
                      <a:r>
                        <a:rPr lang="ko-KR" altLang="en-US" sz="800" b="1" dirty="0" smtClean="0">
                          <a:solidFill>
                            <a:srgbClr val="002060"/>
                          </a:solidFill>
                          <a:latin typeface="굴림"/>
                          <a:ea typeface="굴림"/>
                        </a:rPr>
                        <a:t>  </a:t>
                      </a:r>
                      <a:r>
                        <a:rPr lang="en-US" altLang="ko-KR" sz="800" b="1" spc="150" baseline="0" dirty="0" smtClean="0">
                          <a:solidFill>
                            <a:srgbClr val="002060"/>
                          </a:solidFill>
                          <a:latin typeface="굴림"/>
                          <a:ea typeface="굴림"/>
                        </a:rPr>
                        <a:t>100 – 026 - </a:t>
                      </a:r>
                      <a:r>
                        <a:rPr lang="en-US" altLang="ko-KR" sz="800" b="1" spc="150" baseline="0" dirty="0" smtClean="0">
                          <a:solidFill>
                            <a:srgbClr val="002060"/>
                          </a:solidFill>
                          <a:latin typeface="굴림"/>
                          <a:ea typeface="굴림"/>
                        </a:rPr>
                        <a:t>495110</a:t>
                      </a:r>
                      <a:r>
                        <a:rPr lang="en-US" altLang="ko-KR" sz="800" b="1" dirty="0" smtClean="0">
                          <a:solidFill>
                            <a:srgbClr val="002060"/>
                          </a:solidFill>
                          <a:latin typeface="굴림"/>
                          <a:ea typeface="굴림"/>
                        </a:rPr>
                        <a:t>    </a:t>
                      </a:r>
                      <a:r>
                        <a:rPr lang="ko-KR" altLang="en-US" sz="800" b="1" dirty="0" smtClean="0">
                          <a:solidFill>
                            <a:srgbClr val="002060"/>
                          </a:solidFill>
                          <a:latin typeface="굴림"/>
                          <a:ea typeface="굴림"/>
                        </a:rPr>
                        <a:t>예금주 </a:t>
                      </a:r>
                      <a:r>
                        <a:rPr lang="en-US" altLang="ko-KR" sz="800" b="1" dirty="0" smtClean="0">
                          <a:solidFill>
                            <a:srgbClr val="002060"/>
                          </a:solidFill>
                          <a:latin typeface="굴림"/>
                          <a:ea typeface="굴림"/>
                        </a:rPr>
                        <a:t>: </a:t>
                      </a:r>
                      <a:r>
                        <a:rPr lang="ko-KR" altLang="en-US" sz="800" b="1" dirty="0" smtClean="0">
                          <a:solidFill>
                            <a:srgbClr val="002060"/>
                          </a:solidFill>
                          <a:latin typeface="굴림"/>
                          <a:ea typeface="굴림"/>
                        </a:rPr>
                        <a:t>주식회사 한국경매</a:t>
                      </a:r>
                      <a:endParaRPr lang="ko-KR" altLang="en-US" sz="800" dirty="0">
                        <a:solidFill>
                          <a:srgbClr val="002060"/>
                        </a:solidFill>
                        <a:latin typeface="굴림"/>
                        <a:ea typeface="굴림"/>
                      </a:endParaRPr>
                    </a:p>
                  </a:txBody>
                  <a:tcPr marL="57649" marR="57649" marT="27948" marB="279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3569" marR="53569" marT="26785" marB="2678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43512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37" name="표 36"/>
          <p:cNvGraphicFramePr>
            <a:graphicFrameLocks noGrp="1"/>
          </p:cNvGraphicFramePr>
          <p:nvPr/>
        </p:nvGraphicFramePr>
        <p:xfrm>
          <a:off x="1752845" y="938637"/>
          <a:ext cx="5036977" cy="1202135"/>
        </p:xfrm>
        <a:graphic>
          <a:graphicData uri="http://schemas.openxmlformats.org/drawingml/2006/table">
            <a:tbl>
              <a:tblPr/>
              <a:tblGrid>
                <a:gridCol w="461493"/>
                <a:gridCol w="623394"/>
                <a:gridCol w="1955443"/>
                <a:gridCol w="842275"/>
                <a:gridCol w="1154372"/>
              </a:tblGrid>
              <a:tr h="240427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사  건  번  호</a:t>
                      </a:r>
                      <a:endParaRPr lang="ko-KR" altLang="en-US" sz="700" b="1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7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7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20       </a:t>
                      </a:r>
                      <a:r>
                        <a:rPr lang="en-US" altLang="ko-KR" sz="7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en-US" altLang="ko-KR" sz="7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                </a:t>
                      </a:r>
                      <a:r>
                        <a:rPr lang="ko-KR" altLang="en-US" sz="7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물건번호 </a:t>
                      </a:r>
                      <a:r>
                        <a:rPr lang="en-US" altLang="ko-KR" sz="7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              </a:t>
                      </a:r>
                      <a:r>
                        <a:rPr lang="en-US" altLang="ko-KR" sz="7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</a:t>
                      </a:r>
                      <a:endParaRPr lang="ko-KR" altLang="en-US" sz="700" b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dirty="0" smtClean="0">
                          <a:solidFill>
                            <a:srgbClr val="000000"/>
                          </a:solidFill>
                          <a:latin typeface="+mj-lt"/>
                        </a:rPr>
                        <a:t>입  찰  일  자</a:t>
                      </a:r>
                      <a:endParaRPr lang="ko-KR" altLang="en-US" sz="700" b="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 smtClean="0">
                          <a:solidFill>
                            <a:srgbClr val="000000"/>
                          </a:solidFill>
                          <a:latin typeface="+mj-lt"/>
                          <a:ea typeface="굴림체"/>
                        </a:rPr>
                        <a:t>20      </a:t>
                      </a:r>
                      <a:r>
                        <a:rPr lang="en-US" sz="700" b="0" dirty="0">
                          <a:solidFill>
                            <a:srgbClr val="000000"/>
                          </a:solidFill>
                          <a:latin typeface="+mj-lt"/>
                          <a:ea typeface="굴림체"/>
                        </a:rPr>
                        <a:t>. </a:t>
                      </a:r>
                      <a:r>
                        <a:rPr lang="en-US" sz="700" b="0" dirty="0" smtClean="0">
                          <a:solidFill>
                            <a:srgbClr val="000000"/>
                          </a:solidFill>
                          <a:latin typeface="+mj-lt"/>
                          <a:ea typeface="굴림체"/>
                        </a:rPr>
                        <a:t>      .        .</a:t>
                      </a:r>
                      <a:endParaRPr lang="en-US" sz="700" b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0427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dirty="0">
                          <a:solidFill>
                            <a:srgbClr val="000000"/>
                          </a:solidFill>
                          <a:latin typeface="굴림체"/>
                        </a:rPr>
                        <a:t>용도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dirty="0">
                          <a:solidFill>
                            <a:srgbClr val="000000"/>
                          </a:solidFill>
                          <a:latin typeface="굴림체"/>
                        </a:rPr>
                        <a:t>선택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체"/>
                        </a:rPr>
                        <a:t>주거용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체"/>
                        </a:rPr>
                        <a:t> □ 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체"/>
                        </a:rPr>
                        <a:t>주택 □ 근린주택 □ 오피스텔 □ 아파트 □ 다세대 □ 주상복합 □ 기타</a:t>
                      </a:r>
                      <a:r>
                        <a:rPr lang="en-US" altLang="ko-KR" sz="700" dirty="0" smtClean="0">
                          <a:solidFill>
                            <a:srgbClr val="000000"/>
                          </a:solidFill>
                          <a:latin typeface="굴림체"/>
                        </a:rPr>
                        <a:t>(            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체"/>
                        </a:rPr>
                        <a:t>)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4042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체"/>
                        </a:rPr>
                        <a:t>상업용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체"/>
                        </a:rPr>
                        <a:t> □ 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체"/>
                        </a:rPr>
                        <a:t>상가 □ 근린상가 □ 근린시설 □ 주유소 □ 공 </a:t>
                      </a: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체"/>
                        </a:rPr>
                        <a:t>장  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체"/>
                        </a:rPr>
                        <a:t>□ 숙박시설 □ 기타</a:t>
                      </a:r>
                      <a:r>
                        <a:rPr lang="en-US" altLang="ko-KR" sz="700" dirty="0" smtClean="0">
                          <a:solidFill>
                            <a:srgbClr val="000000"/>
                          </a:solidFill>
                          <a:latin typeface="굴림체"/>
                        </a:rPr>
                        <a:t>(            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체"/>
                        </a:rPr>
                        <a:t>)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4042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체"/>
                        </a:rPr>
                        <a:t>토 지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체"/>
                        </a:rPr>
                        <a:t> □ 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체"/>
                        </a:rPr>
                        <a:t>대지 □ 공장용지 □ </a:t>
                      </a:r>
                      <a:r>
                        <a:rPr lang="ko-KR" altLang="en-US" sz="700" dirty="0" err="1" smtClean="0">
                          <a:solidFill>
                            <a:srgbClr val="000000"/>
                          </a:solidFill>
                          <a:latin typeface="굴림체"/>
                        </a:rPr>
                        <a:t>잡</a:t>
                      </a: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체"/>
                        </a:rPr>
                        <a:t> 종 지 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체"/>
                        </a:rPr>
                        <a:t>□ 과수원 □ </a:t>
                      </a: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체"/>
                        </a:rPr>
                        <a:t>임 야  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체"/>
                        </a:rPr>
                        <a:t>□ 전 □ 답 □ 기타</a:t>
                      </a:r>
                      <a:r>
                        <a:rPr lang="en-US" altLang="ko-KR" sz="700" dirty="0" smtClean="0">
                          <a:solidFill>
                            <a:srgbClr val="000000"/>
                          </a:solidFill>
                          <a:latin typeface="굴림체"/>
                        </a:rPr>
                        <a:t>(            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체"/>
                        </a:rPr>
                        <a:t>)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40427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dirty="0" smtClean="0">
                          <a:solidFill>
                            <a:srgbClr val="000000"/>
                          </a:solidFill>
                          <a:latin typeface="굴림체"/>
                        </a:rPr>
                        <a:t>소  재  지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solidFill>
                          <a:srgbClr val="000000"/>
                        </a:solidFill>
                        <a:latin typeface="새굴림"/>
                        <a:ea typeface="새굴림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43512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39" name="표 38"/>
          <p:cNvGraphicFramePr>
            <a:graphicFrameLocks noGrp="1"/>
          </p:cNvGraphicFramePr>
          <p:nvPr/>
        </p:nvGraphicFramePr>
        <p:xfrm>
          <a:off x="1752846" y="2215904"/>
          <a:ext cx="5036977" cy="685856"/>
        </p:xfrm>
        <a:graphic>
          <a:graphicData uri="http://schemas.openxmlformats.org/drawingml/2006/table">
            <a:tbl>
              <a:tblPr/>
              <a:tblGrid>
                <a:gridCol w="1084887"/>
                <a:gridCol w="1782315"/>
                <a:gridCol w="1239871"/>
                <a:gridCol w="929904"/>
              </a:tblGrid>
              <a:tr h="229633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컨설팅 수임료</a:t>
                      </a:r>
                      <a:endParaRPr lang="ko-KR" altLang="en-US" sz="7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새굴림"/>
                          <a:ea typeface="새굴림"/>
                        </a:rPr>
                        <a:t> □ 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아파트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</a:rPr>
                        <a:t>.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주상복합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</a:rPr>
                        <a:t>.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다세대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</a:rPr>
                        <a:t>.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오피스텔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 감정가의 </a:t>
                      </a:r>
                      <a:r>
                        <a:rPr lang="en-US" altLang="ko-KR" sz="700" b="0" dirty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0.9%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바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</a:rPr>
                        <a:t>최저수수료</a:t>
                      </a:r>
                      <a:endParaRPr lang="en-US" altLang="ko-KR" sz="700" dirty="0" smtClean="0">
                        <a:solidFill>
                          <a:srgbClr val="000000"/>
                        </a:solidFill>
                        <a:latin typeface="굴림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700" dirty="0" smtClean="0">
                          <a:solidFill>
                            <a:srgbClr val="000000"/>
                          </a:solidFill>
                          <a:latin typeface="굴림"/>
                        </a:rPr>
                        <a:t>130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만원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(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부가세 별도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)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63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새굴림"/>
                          <a:ea typeface="새굴림"/>
                        </a:rPr>
                        <a:t> □ 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주택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</a:rPr>
                        <a:t>.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근린상가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</a:rPr>
                        <a:t>.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공장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</a:rPr>
                        <a:t>.</a:t>
                      </a:r>
                      <a:r>
                        <a:rPr lang="ko-KR" altLang="en-US" sz="700" dirty="0" err="1">
                          <a:solidFill>
                            <a:srgbClr val="000000"/>
                          </a:solidFill>
                          <a:latin typeface="굴림"/>
                        </a:rPr>
                        <a:t>상업용건물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 감정가의 </a:t>
                      </a:r>
                      <a:r>
                        <a:rPr lang="en-US" altLang="ko-KR" sz="700" b="0" dirty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1.2%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바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169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새굴림"/>
                          <a:ea typeface="새굴림"/>
                        </a:rPr>
                        <a:t> □ 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토지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 감정가의 </a:t>
                      </a:r>
                      <a:r>
                        <a:rPr lang="en-US" altLang="ko-KR" sz="700" b="0" dirty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0.9%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바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43512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41" name="표 40"/>
          <p:cNvGraphicFramePr>
            <a:graphicFrameLocks noGrp="1"/>
          </p:cNvGraphicFramePr>
          <p:nvPr/>
        </p:nvGraphicFramePr>
        <p:xfrm>
          <a:off x="1752845" y="4019104"/>
          <a:ext cx="5036976" cy="467996"/>
        </p:xfrm>
        <a:graphic>
          <a:graphicData uri="http://schemas.openxmlformats.org/drawingml/2006/table">
            <a:tbl>
              <a:tblPr/>
              <a:tblGrid>
                <a:gridCol w="1084887"/>
                <a:gridCol w="1782315"/>
                <a:gridCol w="1239871"/>
                <a:gridCol w="929903"/>
              </a:tblGrid>
              <a:tr h="23399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명도처리 비용</a:t>
                      </a:r>
                      <a:endParaRPr lang="ko-KR" altLang="en-US" sz="7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새굴림"/>
                        </a:rPr>
                        <a:t> □ </a:t>
                      </a:r>
                      <a:r>
                        <a:rPr lang="ko-KR" altLang="en-US" sz="700" dirty="0" err="1">
                          <a:solidFill>
                            <a:srgbClr val="000000"/>
                          </a:solidFill>
                          <a:latin typeface="굴림"/>
                        </a:rPr>
                        <a:t>실비제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출장비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(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명도비용 별도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)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700" dirty="0" smtClean="0">
                          <a:solidFill>
                            <a:srgbClr val="000000"/>
                          </a:solidFill>
                          <a:latin typeface="바탕"/>
                        </a:rPr>
                        <a:t>     </a:t>
                      </a: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바탕"/>
                        </a:rPr>
                        <a:t>담당자와 협의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99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새굴림"/>
                        </a:rPr>
                        <a:t> □ 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정액제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건물평당 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10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만원기준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43512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45" name="표 44"/>
          <p:cNvGraphicFramePr>
            <a:graphicFrameLocks noGrp="1"/>
          </p:cNvGraphicFramePr>
          <p:nvPr/>
        </p:nvGraphicFramePr>
        <p:xfrm>
          <a:off x="1752845" y="4545038"/>
          <a:ext cx="5036975" cy="585440"/>
        </p:xfrm>
        <a:graphic>
          <a:graphicData uri="http://schemas.openxmlformats.org/drawingml/2006/table">
            <a:tbl>
              <a:tblPr/>
              <a:tblGrid>
                <a:gridCol w="1084887"/>
                <a:gridCol w="929903"/>
                <a:gridCol w="852411"/>
                <a:gridCol w="1239871"/>
                <a:gridCol w="929903"/>
              </a:tblGrid>
              <a:tr h="31006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명도비용 지급시기 </a:t>
                      </a:r>
                      <a:endParaRPr lang="ko-KR" altLang="en-US" sz="7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122" marR="57122" marT="27692" marB="2769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</a:rPr>
                        <a:t> □ </a:t>
                      </a:r>
                      <a:r>
                        <a:rPr lang="ko-KR" altLang="en-US" sz="700" dirty="0" err="1">
                          <a:solidFill>
                            <a:srgbClr val="000000"/>
                          </a:solidFill>
                          <a:latin typeface="굴림"/>
                        </a:rPr>
                        <a:t>실비제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57122" marR="57122" marT="27692" marB="2769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err="1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명도완료시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57122" marR="57122" marT="27692" marB="2769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명도완료 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100%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122" marR="57122" marT="27692" marB="2769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제휴 변호사</a:t>
                      </a:r>
                      <a:r>
                        <a:rPr lang="en-US" altLang="ko-KR" sz="700" dirty="0" smtClean="0">
                          <a:solidFill>
                            <a:srgbClr val="000000"/>
                          </a:solidFill>
                          <a:latin typeface="굴림"/>
                        </a:rPr>
                        <a:t>.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</a:rPr>
                        <a:t>법무사 위탁 </a:t>
                      </a:r>
                      <a:endParaRPr lang="en-US" altLang="ko-KR" sz="700" dirty="0" smtClean="0">
                        <a:solidFill>
                          <a:srgbClr val="000000"/>
                        </a:solidFill>
                        <a:latin typeface="굴림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</a:rPr>
                        <a:t>직접처리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122" marR="57122" marT="27692" marB="2769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</a:rPr>
                        <a:t> □ 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정액제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57122" marR="57122" marT="27692" marB="2769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err="1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낙찰시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57122" marR="57122" marT="27692" marB="2769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낙찰당일 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100%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122" marR="57122" marT="27692" marB="2769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43512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4" name="직사각형 43"/>
          <p:cNvSpPr/>
          <p:nvPr/>
        </p:nvSpPr>
        <p:spPr>
          <a:xfrm>
            <a:off x="1752845" y="5371504"/>
            <a:ext cx="5036977" cy="7513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89" tIns="48344" rIns="96689" bIns="48344" rtlCol="0" anchor="ctr"/>
          <a:lstStyle/>
          <a:p>
            <a:pPr algn="ctr"/>
            <a:endParaRPr lang="ko-KR" altLang="en-US"/>
          </a:p>
        </p:txBody>
      </p:sp>
      <p:sp>
        <p:nvSpPr>
          <p:cNvPr id="52" name="직사각형 51"/>
          <p:cNvSpPr/>
          <p:nvPr/>
        </p:nvSpPr>
        <p:spPr>
          <a:xfrm>
            <a:off x="512974" y="5146104"/>
            <a:ext cx="6276848" cy="220743"/>
          </a:xfrm>
          <a:prstGeom prst="rect">
            <a:avLst/>
          </a:prstGeom>
        </p:spPr>
        <p:txBody>
          <a:bodyPr wrap="square" lIns="96689" tIns="48344" rIns="96689" bIns="48344">
            <a:spAutoFit/>
          </a:bodyPr>
          <a:lstStyle/>
          <a:p>
            <a:r>
              <a:rPr lang="ko-KR" altLang="en-US" sz="800" dirty="0" smtClean="0"/>
              <a:t>  단</a:t>
            </a:r>
            <a:r>
              <a:rPr lang="en-US" altLang="ko-KR" sz="800" dirty="0"/>
              <a:t>, </a:t>
            </a:r>
            <a:r>
              <a:rPr lang="ko-KR" altLang="en-US" sz="800" dirty="0" err="1"/>
              <a:t>수임료외</a:t>
            </a:r>
            <a:r>
              <a:rPr lang="ko-KR" altLang="en-US" sz="800" dirty="0"/>
              <a:t> 의뢰자가 부담해야 될 사항 </a:t>
            </a:r>
            <a:r>
              <a:rPr lang="en-US" altLang="ko-KR" sz="800" dirty="0"/>
              <a:t>- </a:t>
            </a:r>
            <a:r>
              <a:rPr lang="ko-KR" altLang="en-US" sz="800" dirty="0"/>
              <a:t>실비제의 </a:t>
            </a:r>
            <a:r>
              <a:rPr lang="ko-KR" altLang="en-US" sz="800" dirty="0" err="1"/>
              <a:t>명도비</a:t>
            </a:r>
            <a:r>
              <a:rPr lang="en-US" altLang="ko-KR" sz="800" dirty="0" smtClean="0"/>
              <a:t>,</a:t>
            </a:r>
            <a:r>
              <a:rPr lang="ko-KR" altLang="en-US" sz="800" dirty="0" smtClean="0"/>
              <a:t>관리비</a:t>
            </a:r>
            <a:r>
              <a:rPr lang="en-US" altLang="ko-KR" sz="800" dirty="0" smtClean="0"/>
              <a:t>,</a:t>
            </a:r>
            <a:r>
              <a:rPr lang="ko-KR" altLang="en-US" sz="800" dirty="0" smtClean="0"/>
              <a:t>공과금체납비용</a:t>
            </a:r>
            <a:r>
              <a:rPr lang="en-US" altLang="ko-KR" sz="800" dirty="0"/>
              <a:t>.</a:t>
            </a:r>
            <a:r>
              <a:rPr lang="ko-KR" altLang="en-US" sz="800" dirty="0"/>
              <a:t>유치권비용 </a:t>
            </a:r>
            <a:r>
              <a:rPr lang="en-US" altLang="ko-KR" sz="800" dirty="0"/>
              <a:t>(</a:t>
            </a:r>
            <a:r>
              <a:rPr lang="ko-KR" altLang="en-US" sz="800" dirty="0" err="1"/>
              <a:t>패찰시</a:t>
            </a:r>
            <a:r>
              <a:rPr lang="ko-KR" altLang="en-US" sz="800" dirty="0"/>
              <a:t> 계약금</a:t>
            </a:r>
            <a:r>
              <a:rPr lang="en-US" altLang="ko-KR" sz="800" dirty="0"/>
              <a:t>.</a:t>
            </a:r>
            <a:r>
              <a:rPr lang="ko-KR" altLang="en-US" sz="800" dirty="0"/>
              <a:t>조사비용은 </a:t>
            </a:r>
            <a:r>
              <a:rPr lang="ko-KR" altLang="en-US" sz="800" dirty="0" err="1"/>
              <a:t>환불않됨</a:t>
            </a:r>
            <a:r>
              <a:rPr lang="en-US" altLang="ko-KR" sz="800" dirty="0"/>
              <a:t>) </a:t>
            </a:r>
            <a:endParaRPr lang="ko-KR" altLang="en-US" sz="800" dirty="0"/>
          </a:p>
        </p:txBody>
      </p:sp>
      <p:sp>
        <p:nvSpPr>
          <p:cNvPr id="53" name="직사각형 52"/>
          <p:cNvSpPr/>
          <p:nvPr/>
        </p:nvSpPr>
        <p:spPr>
          <a:xfrm>
            <a:off x="435482" y="5490517"/>
            <a:ext cx="6509324" cy="920935"/>
          </a:xfrm>
          <a:prstGeom prst="rect">
            <a:avLst/>
          </a:prstGeom>
        </p:spPr>
        <p:txBody>
          <a:bodyPr wrap="square" lIns="96689" tIns="48344" rIns="96689" bIns="48344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50" b="1" dirty="0" smtClean="0"/>
              <a:t>  “</a:t>
            </a:r>
            <a:r>
              <a:rPr lang="ko-KR" altLang="en-US" sz="950" b="1" dirty="0"/>
              <a:t>수임인”은 “의뢰인”이 위 부동산을 취득할 수 있도록 물건에 대한 정확한 권리분석과 입찰지도 </a:t>
            </a:r>
            <a:r>
              <a:rPr lang="ko-KR" altLang="en-US" sz="950" b="1" dirty="0" smtClean="0"/>
              <a:t>진행관리</a:t>
            </a:r>
            <a:r>
              <a:rPr lang="en-US" altLang="ko-KR" sz="950" b="1" dirty="0" smtClean="0"/>
              <a:t>.</a:t>
            </a:r>
            <a:r>
              <a:rPr lang="ko-KR" altLang="en-US" sz="950" b="1" dirty="0" smtClean="0"/>
              <a:t>종결을 </a:t>
            </a:r>
            <a:r>
              <a:rPr lang="ko-KR" altLang="en-US" sz="950" b="1" dirty="0"/>
              <a:t>위해 상호 신의성실로 계약사항을 이행하기로 협의하였기에 본 컨설팅 용역계약을 체결한다</a:t>
            </a:r>
            <a:r>
              <a:rPr lang="en-US" altLang="ko-KR" sz="950" b="1" dirty="0"/>
              <a:t>. </a:t>
            </a:r>
            <a:r>
              <a:rPr lang="en-US" altLang="ko-KR" sz="950" b="1" dirty="0" smtClean="0"/>
              <a:t> (※ </a:t>
            </a:r>
            <a:r>
              <a:rPr lang="ko-KR" altLang="en-US" sz="950" b="1" dirty="0" smtClean="0"/>
              <a:t>뒷장 약관참고</a:t>
            </a:r>
            <a:r>
              <a:rPr lang="en-US" altLang="ko-KR" sz="950" b="1" dirty="0" smtClean="0"/>
              <a:t>)</a:t>
            </a:r>
            <a:endParaRPr lang="en-US" altLang="ko-KR" sz="950" dirty="0"/>
          </a:p>
          <a:p>
            <a:pPr>
              <a:lnSpc>
                <a:spcPct val="150000"/>
              </a:lnSpc>
            </a:pPr>
            <a:endParaRPr lang="en-US" altLang="ko-KR" sz="1000" b="1" dirty="0"/>
          </a:p>
          <a:p>
            <a:pPr algn="ctr"/>
            <a:r>
              <a:rPr lang="en-US" altLang="ko-KR" sz="1000" b="1" dirty="0" smtClean="0"/>
              <a:t>20         </a:t>
            </a:r>
            <a:r>
              <a:rPr lang="ko-KR" altLang="en-US" sz="1000" b="1" dirty="0" smtClean="0"/>
              <a:t>년          </a:t>
            </a:r>
            <a:r>
              <a:rPr lang="ko-KR" altLang="en-US" sz="1000" b="1" dirty="0"/>
              <a:t>월 </a:t>
            </a:r>
            <a:r>
              <a:rPr lang="ko-KR" altLang="en-US" sz="1000" b="1" dirty="0" smtClean="0"/>
              <a:t>          일</a:t>
            </a:r>
            <a:endParaRPr lang="en-US" altLang="ko-KR" sz="1000" b="1" dirty="0" smtClean="0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80498" y="305949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56" name="표 55"/>
          <p:cNvGraphicFramePr>
            <a:graphicFrameLocks noGrp="1"/>
          </p:cNvGraphicFramePr>
          <p:nvPr/>
        </p:nvGraphicFramePr>
        <p:xfrm>
          <a:off x="1830337" y="7475238"/>
          <a:ext cx="4959485" cy="1219110"/>
        </p:xfrm>
        <a:graphic>
          <a:graphicData uri="http://schemas.openxmlformats.org/drawingml/2006/table">
            <a:tbl>
              <a:tblPr/>
              <a:tblGrid>
                <a:gridCol w="1144497"/>
                <a:gridCol w="3117559"/>
                <a:gridCol w="697429"/>
              </a:tblGrid>
              <a:tr h="2223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상 </a:t>
                      </a:r>
                      <a:r>
                        <a:rPr lang="ko-KR" altLang="en-US" sz="8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              호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주식회사 </a:t>
                      </a:r>
                      <a:r>
                        <a:rPr lang="ko-KR" altLang="en-US" sz="800" b="1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 한 </a:t>
                      </a: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국 경 매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</a:rPr>
                        <a:t>印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3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사업자등록번호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130 - 86 - 53272 (</a:t>
                      </a: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법인번호</a:t>
                      </a:r>
                      <a:r>
                        <a:rPr lang="en-US" altLang="ko-KR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121111-0204924)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23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주                </a:t>
                      </a: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소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경기도 부천시 원미구 상동</a:t>
                      </a:r>
                      <a:r>
                        <a:rPr lang="en-US" altLang="ko-KR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459-2 </a:t>
                      </a:r>
                      <a:r>
                        <a:rPr lang="ko-KR" altLang="en-US" sz="800" dirty="0" err="1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송내프라자</a:t>
                      </a: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</a:t>
                      </a:r>
                      <a:r>
                        <a:rPr lang="en-US" altLang="ko-KR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7</a:t>
                      </a: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층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23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연       </a:t>
                      </a:r>
                      <a:r>
                        <a:rPr lang="ko-KR" altLang="en-US" sz="800" dirty="0" err="1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락</a:t>
                      </a:r>
                      <a:r>
                        <a:rPr lang="ko-KR" altLang="en-US" sz="8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     </a:t>
                      </a: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처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07 0 - 7732 - 3601</a:t>
                      </a:r>
                      <a:endParaRPr 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23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본 사 홈 </a:t>
                      </a:r>
                      <a:r>
                        <a:rPr lang="ko-KR" altLang="en-US" sz="800" dirty="0" err="1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페</a:t>
                      </a:r>
                      <a:r>
                        <a:rPr lang="ko-KR" altLang="en-US" sz="8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이 지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 err="1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법원경매정보제공처</a:t>
                      </a: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</a:t>
                      </a:r>
                      <a:r>
                        <a:rPr lang="ko-KR" altLang="en-US" sz="800" dirty="0" err="1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핫옥션</a:t>
                      </a: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</a:t>
                      </a:r>
                      <a:r>
                        <a:rPr lang="en-US" altLang="ko-KR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www.hot-auction.co.kr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512974" y="305949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60" name="표 59"/>
          <p:cNvGraphicFramePr>
            <a:graphicFrameLocks noGrp="1"/>
          </p:cNvGraphicFramePr>
          <p:nvPr/>
        </p:nvGraphicFramePr>
        <p:xfrm>
          <a:off x="1830338" y="6423371"/>
          <a:ext cx="4959486" cy="975288"/>
        </p:xfrm>
        <a:graphic>
          <a:graphicData uri="http://schemas.openxmlformats.org/drawingml/2006/table">
            <a:tbl>
              <a:tblPr/>
              <a:tblGrid>
                <a:gridCol w="1144497"/>
                <a:gridCol w="3128290"/>
                <a:gridCol w="686699"/>
              </a:tblGrid>
              <a:tr h="2395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성         </a:t>
                      </a: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명 </a:t>
                      </a:r>
                      <a:r>
                        <a:rPr lang="en-US" altLang="ko-KR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(</a:t>
                      </a: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상호</a:t>
                      </a:r>
                      <a:r>
                        <a:rPr lang="en-US" altLang="ko-KR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)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</a:rPr>
                        <a:t>印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5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주민번호</a:t>
                      </a:r>
                      <a:r>
                        <a:rPr lang="en-US" altLang="ko-KR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(</a:t>
                      </a: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사업자</a:t>
                      </a:r>
                      <a:r>
                        <a:rPr lang="en-US" altLang="ko-KR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)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95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주 </a:t>
                      </a:r>
                      <a:r>
                        <a:rPr lang="ko-KR" altLang="en-US" sz="8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               소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95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연       </a:t>
                      </a:r>
                      <a:r>
                        <a:rPr lang="ko-KR" altLang="en-US" sz="800" dirty="0" err="1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락</a:t>
                      </a:r>
                      <a:r>
                        <a:rPr lang="ko-KR" altLang="en-US" sz="8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     </a:t>
                      </a: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처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68" name="그룹 67"/>
          <p:cNvGrpSpPr/>
          <p:nvPr/>
        </p:nvGrpSpPr>
        <p:grpSpPr>
          <a:xfrm>
            <a:off x="449784" y="788370"/>
            <a:ext cx="1394855" cy="4658268"/>
            <a:chOff x="417953" y="827584"/>
            <a:chExt cx="1296144" cy="4464496"/>
          </a:xfrm>
        </p:grpSpPr>
        <p:grpSp>
          <p:nvGrpSpPr>
            <p:cNvPr id="67" name="그룹 66"/>
            <p:cNvGrpSpPr/>
            <p:nvPr/>
          </p:nvGrpSpPr>
          <p:grpSpPr>
            <a:xfrm>
              <a:off x="476672" y="827584"/>
              <a:ext cx="1152128" cy="4464496"/>
              <a:chOff x="476672" y="539552"/>
              <a:chExt cx="1152128" cy="4464496"/>
            </a:xfrm>
          </p:grpSpPr>
          <p:sp>
            <p:nvSpPr>
              <p:cNvPr id="13" name="직사각형 12"/>
              <p:cNvSpPr/>
              <p:nvPr/>
            </p:nvSpPr>
            <p:spPr>
              <a:xfrm>
                <a:off x="548680" y="539552"/>
                <a:ext cx="1080120" cy="72008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4" name="직사각형 23"/>
              <p:cNvSpPr/>
              <p:nvPr/>
            </p:nvSpPr>
            <p:spPr>
              <a:xfrm>
                <a:off x="548681" y="683568"/>
                <a:ext cx="1006780" cy="1152128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직사각형 24"/>
              <p:cNvSpPr/>
              <p:nvPr/>
            </p:nvSpPr>
            <p:spPr>
              <a:xfrm>
                <a:off x="548680" y="1907704"/>
                <a:ext cx="1006780" cy="165618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6" name="직사각형 25"/>
              <p:cNvSpPr/>
              <p:nvPr/>
            </p:nvSpPr>
            <p:spPr>
              <a:xfrm>
                <a:off x="548681" y="3635896"/>
                <a:ext cx="1006780" cy="108012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>
                <a:off x="548680" y="4932040"/>
                <a:ext cx="1080120" cy="72008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476672" y="4067944"/>
                <a:ext cx="1152128" cy="2064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800" b="1" dirty="0" smtClean="0"/>
                  <a:t> 【  </a:t>
                </a:r>
                <a:r>
                  <a:rPr lang="ko-KR" altLang="en-US" sz="800" b="1" dirty="0" smtClean="0"/>
                  <a:t>명도사항  현황 </a:t>
                </a:r>
                <a:r>
                  <a:rPr lang="en-US" altLang="ko-KR" sz="800" b="1" dirty="0" smtClean="0"/>
                  <a:t>】</a:t>
                </a:r>
                <a:endParaRPr lang="ko-KR" altLang="en-US" sz="800" dirty="0"/>
              </a:p>
            </p:txBody>
          </p:sp>
        </p:grpSp>
        <p:sp>
          <p:nvSpPr>
            <p:cNvPr id="65" name="직사각형 64"/>
            <p:cNvSpPr/>
            <p:nvPr/>
          </p:nvSpPr>
          <p:spPr>
            <a:xfrm>
              <a:off x="417953" y="1400413"/>
              <a:ext cx="1224136" cy="2064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 smtClean="0"/>
                <a:t>  【  </a:t>
              </a:r>
              <a:r>
                <a:rPr lang="ko-KR" altLang="en-US" sz="800" b="1" dirty="0" smtClean="0"/>
                <a:t>물건 현황  </a:t>
              </a:r>
              <a:r>
                <a:rPr lang="en-US" altLang="ko-KR" sz="800" b="1" dirty="0" smtClean="0"/>
                <a:t>】</a:t>
              </a:r>
              <a:endParaRPr lang="ko-KR" altLang="en-US" sz="8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17953" y="2849678"/>
              <a:ext cx="1296144" cy="206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b="1" dirty="0" smtClean="0"/>
                <a:t> 【  </a:t>
              </a:r>
              <a:r>
                <a:rPr lang="ko-KR" altLang="en-US" sz="800" b="1" dirty="0" smtClean="0"/>
                <a:t>수임료 현황 </a:t>
              </a:r>
              <a:r>
                <a:rPr lang="en-US" altLang="ko-KR" sz="800" b="1" dirty="0" smtClean="0"/>
                <a:t>】</a:t>
              </a:r>
              <a:endParaRPr lang="ko-KR" altLang="en-US" sz="800" dirty="0"/>
            </a:p>
          </p:txBody>
        </p:sp>
      </p:grpSp>
      <p:grpSp>
        <p:nvGrpSpPr>
          <p:cNvPr id="72" name="그룹 71"/>
          <p:cNvGrpSpPr/>
          <p:nvPr/>
        </p:nvGrpSpPr>
        <p:grpSpPr>
          <a:xfrm>
            <a:off x="590466" y="6423370"/>
            <a:ext cx="1239871" cy="2267006"/>
            <a:chOff x="476672" y="6228184"/>
            <a:chExt cx="1152128" cy="2172705"/>
          </a:xfrm>
        </p:grpSpPr>
        <p:grpSp>
          <p:nvGrpSpPr>
            <p:cNvPr id="70" name="그룹 69"/>
            <p:cNvGrpSpPr/>
            <p:nvPr/>
          </p:nvGrpSpPr>
          <p:grpSpPr>
            <a:xfrm>
              <a:off x="476672" y="6228184"/>
              <a:ext cx="1083219" cy="2172705"/>
              <a:chOff x="548680" y="6228184"/>
              <a:chExt cx="1083219" cy="2172705"/>
            </a:xfrm>
          </p:grpSpPr>
          <p:sp>
            <p:nvSpPr>
              <p:cNvPr id="58" name="양쪽 모서리가 둥근 사각형 57"/>
              <p:cNvSpPr/>
              <p:nvPr/>
            </p:nvSpPr>
            <p:spPr>
              <a:xfrm rot="16200000">
                <a:off x="620688" y="6156176"/>
                <a:ext cx="936104" cy="1080120"/>
              </a:xfrm>
              <a:prstGeom prst="round2Same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 extrusionH="76200" prstMaterial="flat">
                <a:extrusionClr>
                  <a:schemeClr val="bg1">
                    <a:lumMod val="65000"/>
                  </a:schemeClr>
                </a:extrusion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양쪽 모서리가 둥근 사각형 61"/>
              <p:cNvSpPr/>
              <p:nvPr/>
            </p:nvSpPr>
            <p:spPr>
              <a:xfrm rot="16200000">
                <a:off x="524639" y="7293630"/>
                <a:ext cx="1134399" cy="1080120"/>
              </a:xfrm>
              <a:prstGeom prst="round2Same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 extrusionH="76200" prstMaterial="flat">
                <a:extrusionClr>
                  <a:schemeClr val="bg1">
                    <a:lumMod val="65000"/>
                  </a:schemeClr>
                </a:extrusion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63" name="TextBox 62"/>
            <p:cNvSpPr txBox="1"/>
            <p:nvPr/>
          </p:nvSpPr>
          <p:spPr>
            <a:xfrm>
              <a:off x="548680" y="7668344"/>
              <a:ext cx="1008112" cy="206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b="1" dirty="0" smtClean="0"/>
                <a:t> </a:t>
              </a:r>
              <a:r>
                <a:rPr lang="ko-KR" altLang="en-US" sz="800" b="1" dirty="0" smtClean="0"/>
                <a:t>수 임 인 </a:t>
              </a:r>
              <a:r>
                <a:rPr lang="en-US" altLang="ko-KR" sz="800" b="1" dirty="0" smtClean="0"/>
                <a:t>(</a:t>
              </a:r>
              <a:r>
                <a:rPr lang="ko-KR" altLang="en-US" sz="800" b="1" dirty="0" smtClean="0"/>
                <a:t>갑</a:t>
              </a:r>
              <a:r>
                <a:rPr lang="en-US" altLang="ko-KR" sz="800" b="1" dirty="0" smtClean="0"/>
                <a:t>)</a:t>
              </a:r>
              <a:endParaRPr lang="ko-KR" altLang="en-US" sz="8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76672" y="6588224"/>
              <a:ext cx="1152128" cy="206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b="1" dirty="0" smtClean="0"/>
                <a:t> </a:t>
              </a:r>
              <a:r>
                <a:rPr lang="ko-KR" altLang="en-US" sz="800" b="1" dirty="0" smtClean="0"/>
                <a:t>의 뢰 인 </a:t>
              </a:r>
              <a:r>
                <a:rPr lang="en-US" altLang="ko-KR" sz="800" b="1" dirty="0" smtClean="0"/>
                <a:t>(</a:t>
              </a:r>
              <a:r>
                <a:rPr lang="ko-KR" altLang="en-US" sz="800" b="1" dirty="0" smtClean="0"/>
                <a:t>갑</a:t>
              </a:r>
              <a:r>
                <a:rPr lang="en-US" altLang="ko-KR" sz="800" b="1" dirty="0" smtClean="0"/>
                <a:t>)</a:t>
              </a:r>
              <a:endParaRPr lang="ko-KR" altLang="en-US" sz="800" dirty="0"/>
            </a:p>
          </p:txBody>
        </p:sp>
      </p:grpSp>
      <p:grpSp>
        <p:nvGrpSpPr>
          <p:cNvPr id="98" name="그룹 97"/>
          <p:cNvGrpSpPr/>
          <p:nvPr/>
        </p:nvGrpSpPr>
        <p:grpSpPr>
          <a:xfrm>
            <a:off x="590466" y="8752505"/>
            <a:ext cx="6199356" cy="300533"/>
            <a:chOff x="1124744" y="8388424"/>
            <a:chExt cx="4752528" cy="288032"/>
          </a:xfrm>
        </p:grpSpPr>
        <p:grpSp>
          <p:nvGrpSpPr>
            <p:cNvPr id="95" name="그룹 94"/>
            <p:cNvGrpSpPr/>
            <p:nvPr/>
          </p:nvGrpSpPr>
          <p:grpSpPr>
            <a:xfrm>
              <a:off x="1124744" y="8388424"/>
              <a:ext cx="4752528" cy="288032"/>
              <a:chOff x="548680" y="8388424"/>
              <a:chExt cx="4752528" cy="288032"/>
            </a:xfrm>
          </p:grpSpPr>
          <p:grpSp>
            <p:nvGrpSpPr>
              <p:cNvPr id="89" name="그룹 88"/>
              <p:cNvGrpSpPr/>
              <p:nvPr/>
            </p:nvGrpSpPr>
            <p:grpSpPr>
              <a:xfrm>
                <a:off x="548680" y="8388424"/>
                <a:ext cx="2376264" cy="288032"/>
                <a:chOff x="1340768" y="5724128"/>
                <a:chExt cx="2376264" cy="288032"/>
              </a:xfrm>
            </p:grpSpPr>
            <p:sp>
              <p:nvSpPr>
                <p:cNvPr id="90" name="모서리가 둥근 직사각형 89"/>
                <p:cNvSpPr/>
                <p:nvPr/>
              </p:nvSpPr>
              <p:spPr>
                <a:xfrm>
                  <a:off x="1340768" y="5724128"/>
                  <a:ext cx="1152128" cy="288032"/>
                </a:xfrm>
                <a:prstGeom prst="roundRect">
                  <a:avLst/>
                </a:prstGeom>
                <a:solidFill>
                  <a:schemeClr val="accent6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1" name="모서리가 둥근 직사각형 90"/>
                <p:cNvSpPr/>
                <p:nvPr/>
              </p:nvSpPr>
              <p:spPr>
                <a:xfrm>
                  <a:off x="2492896" y="5724128"/>
                  <a:ext cx="1224136" cy="288032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92" name="그룹 91"/>
              <p:cNvGrpSpPr/>
              <p:nvPr/>
            </p:nvGrpSpPr>
            <p:grpSpPr>
              <a:xfrm>
                <a:off x="2924944" y="8388424"/>
                <a:ext cx="2376264" cy="288032"/>
                <a:chOff x="1340768" y="5724128"/>
                <a:chExt cx="2376264" cy="288032"/>
              </a:xfrm>
            </p:grpSpPr>
            <p:sp>
              <p:nvSpPr>
                <p:cNvPr id="93" name="모서리가 둥근 직사각형 92"/>
                <p:cNvSpPr/>
                <p:nvPr/>
              </p:nvSpPr>
              <p:spPr>
                <a:xfrm>
                  <a:off x="1340768" y="5724128"/>
                  <a:ext cx="1152128" cy="288032"/>
                </a:xfrm>
                <a:prstGeom prst="roundRect">
                  <a:avLst/>
                </a:prstGeom>
                <a:solidFill>
                  <a:schemeClr val="accent6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4" name="모서리가 둥근 직사각형 93"/>
                <p:cNvSpPr/>
                <p:nvPr/>
              </p:nvSpPr>
              <p:spPr>
                <a:xfrm>
                  <a:off x="2492896" y="5724128"/>
                  <a:ext cx="1224136" cy="288032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sp>
          <p:nvSpPr>
            <p:cNvPr id="96" name="TextBox 95"/>
            <p:cNvSpPr txBox="1"/>
            <p:nvPr/>
          </p:nvSpPr>
          <p:spPr>
            <a:xfrm>
              <a:off x="1196752" y="8388424"/>
              <a:ext cx="1008112" cy="2507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smtClean="0"/>
                <a:t>담당컨설턴트</a:t>
              </a:r>
              <a:endParaRPr lang="ko-KR" altLang="en-US" sz="11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3560415" y="8388424"/>
              <a:ext cx="1008112" cy="2507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smtClean="0"/>
                <a:t>연 </a:t>
              </a:r>
              <a:r>
                <a:rPr lang="ko-KR" altLang="en-US" sz="1100" b="1" dirty="0" err="1" smtClean="0"/>
                <a:t>락</a:t>
              </a:r>
              <a:r>
                <a:rPr lang="ko-KR" altLang="en-US" sz="1100" b="1" dirty="0" smtClean="0"/>
                <a:t> 처</a:t>
              </a:r>
              <a:endParaRPr lang="ko-KR" altLang="en-US" sz="1100" dirty="0"/>
            </a:p>
          </p:txBody>
        </p:sp>
      </p:grpSp>
      <p:pic>
        <p:nvPicPr>
          <p:cNvPr id="99" name="그림 98" descr="index0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92717" y="9053038"/>
            <a:ext cx="1399794" cy="263021"/>
          </a:xfrm>
          <a:prstGeom prst="rect">
            <a:avLst/>
          </a:prstGeom>
        </p:spPr>
      </p:pic>
      <p:sp>
        <p:nvSpPr>
          <p:cNvPr id="100" name="TextBox 99"/>
          <p:cNvSpPr txBox="1"/>
          <p:nvPr/>
        </p:nvSpPr>
        <p:spPr>
          <a:xfrm>
            <a:off x="512974" y="112170"/>
            <a:ext cx="929903" cy="208738"/>
          </a:xfrm>
          <a:prstGeom prst="rect">
            <a:avLst/>
          </a:prstGeom>
          <a:noFill/>
        </p:spPr>
        <p:txBody>
          <a:bodyPr wrap="square" lIns="96689" tIns="48344" rIns="96689" bIns="48344" rtlCol="0">
            <a:spAutoFit/>
          </a:bodyPr>
          <a:lstStyle/>
          <a:p>
            <a:r>
              <a:rPr lang="en-US" altLang="ko-KR" sz="500" dirty="0" smtClean="0"/>
              <a:t>( </a:t>
            </a:r>
            <a:r>
              <a:rPr lang="ko-KR" altLang="en-US" sz="700" dirty="0" smtClean="0"/>
              <a:t>고 객 용 </a:t>
            </a:r>
            <a:r>
              <a:rPr lang="en-US" altLang="ko-KR" sz="500" dirty="0" smtClean="0"/>
              <a:t>)</a:t>
            </a:r>
            <a:endParaRPr lang="ko-KR" altLang="en-US" sz="500" dirty="0"/>
          </a:p>
        </p:txBody>
      </p:sp>
      <p:sp>
        <p:nvSpPr>
          <p:cNvPr id="101" name="TextBox 100"/>
          <p:cNvSpPr txBox="1"/>
          <p:nvPr/>
        </p:nvSpPr>
        <p:spPr>
          <a:xfrm>
            <a:off x="5239983" y="112170"/>
            <a:ext cx="1704823" cy="208738"/>
          </a:xfrm>
          <a:prstGeom prst="rect">
            <a:avLst/>
          </a:prstGeom>
          <a:noFill/>
        </p:spPr>
        <p:txBody>
          <a:bodyPr wrap="square" lIns="96689" tIns="48344" rIns="96689" bIns="48344" rtlCol="0">
            <a:spAutoFit/>
          </a:bodyPr>
          <a:lstStyle/>
          <a:p>
            <a:r>
              <a:rPr lang="en-US" altLang="ko-KR" sz="700" dirty="0" smtClean="0"/>
              <a:t>( </a:t>
            </a:r>
            <a:r>
              <a:rPr lang="ko-KR" altLang="en-US" sz="700" dirty="0" smtClean="0"/>
              <a:t>계약번호 </a:t>
            </a:r>
            <a:r>
              <a:rPr lang="en-US" altLang="ko-KR" sz="700" dirty="0"/>
              <a:t>: </a:t>
            </a:r>
            <a:r>
              <a:rPr lang="en-US" altLang="ko-KR" sz="700" dirty="0" smtClean="0"/>
              <a:t>20       -               )</a:t>
            </a:r>
            <a:endParaRPr lang="ko-KR" altLang="en-US" sz="700" dirty="0"/>
          </a:p>
        </p:txBody>
      </p:sp>
      <p:pic>
        <p:nvPicPr>
          <p:cNvPr id="55" name="그림 54" descr="010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38016" y="0"/>
            <a:ext cx="2324758" cy="44995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7990" y="487837"/>
            <a:ext cx="6741799" cy="10638979"/>
          </a:xfrm>
          <a:prstGeom prst="rect">
            <a:avLst/>
          </a:prstGeom>
          <a:noFill/>
        </p:spPr>
        <p:txBody>
          <a:bodyPr wrap="square" lIns="96689" tIns="48344" rIns="96689" bIns="48344" rtlCol="0">
            <a:spAutoFit/>
          </a:bodyPr>
          <a:lstStyle/>
          <a:p>
            <a:r>
              <a:rPr lang="en-US" altLang="ko-KR" sz="800" dirty="0" smtClean="0"/>
              <a:t>( </a:t>
            </a:r>
            <a:r>
              <a:rPr lang="ko-KR" altLang="en-US" sz="800" dirty="0" smtClean="0"/>
              <a:t>고객용 </a:t>
            </a:r>
            <a:r>
              <a:rPr lang="en-US" altLang="ko-KR" sz="800" dirty="0" smtClean="0"/>
              <a:t>)                                                                                                                                  ( </a:t>
            </a:r>
            <a:r>
              <a:rPr lang="ko-KR" altLang="en-US" sz="800" dirty="0" smtClean="0"/>
              <a:t>계약번호 </a:t>
            </a:r>
            <a:r>
              <a:rPr lang="en-US" altLang="ko-KR" sz="800" dirty="0"/>
              <a:t>: 20 </a:t>
            </a:r>
            <a:r>
              <a:rPr lang="en-US" altLang="ko-KR" sz="800" dirty="0" smtClean="0"/>
              <a:t>   -             )</a:t>
            </a:r>
          </a:p>
          <a:p>
            <a:r>
              <a:rPr lang="en-US" altLang="ko-KR" sz="800" dirty="0" smtClean="0"/>
              <a:t>                                     </a:t>
            </a:r>
            <a:r>
              <a:rPr lang="ko-KR" altLang="en-US" sz="1000" dirty="0" smtClean="0"/>
              <a:t>주식회사 </a:t>
            </a:r>
            <a:r>
              <a:rPr lang="ko-KR" altLang="en-US" sz="1000" dirty="0"/>
              <a:t>한국경매</a:t>
            </a:r>
            <a:r>
              <a:rPr lang="ko-KR" altLang="en-US" sz="1000" b="1" dirty="0"/>
              <a:t> </a:t>
            </a:r>
            <a:r>
              <a:rPr lang="ko-KR" altLang="en-US" sz="1600" b="1" dirty="0"/>
              <a:t>컨설팅대행 약관</a:t>
            </a:r>
            <a:r>
              <a:rPr lang="ko-KR" altLang="en-US" sz="1600" dirty="0"/>
              <a:t> </a:t>
            </a:r>
            <a:r>
              <a:rPr lang="en-US" altLang="ko-KR" sz="1000" dirty="0" smtClean="0"/>
              <a:t>( </a:t>
            </a:r>
            <a:r>
              <a:rPr lang="ko-KR" altLang="en-US" sz="1000" dirty="0" smtClean="0"/>
              <a:t>기본계약조건 </a:t>
            </a:r>
            <a:r>
              <a:rPr lang="en-US" altLang="ko-KR" sz="1000" dirty="0" smtClean="0"/>
              <a:t>)</a:t>
            </a:r>
          </a:p>
          <a:p>
            <a:pPr algn="ctr"/>
            <a:endParaRPr lang="ko-KR" altLang="en-US" sz="1600" dirty="0"/>
          </a:p>
          <a:p>
            <a:r>
              <a:rPr lang="ko-KR" altLang="en-US" sz="800" b="1" dirty="0"/>
              <a:t>의뢰인</a:t>
            </a:r>
            <a:r>
              <a:rPr lang="en-US" altLang="ko-KR" sz="800" b="1" dirty="0"/>
              <a:t>(</a:t>
            </a:r>
            <a:r>
              <a:rPr lang="ko-KR" altLang="en-US" sz="800" b="1" dirty="0"/>
              <a:t>이하“갑”이라 칭함</a:t>
            </a:r>
            <a:r>
              <a:rPr lang="en-US" altLang="ko-KR" sz="800" b="1" dirty="0"/>
              <a:t>)</a:t>
            </a:r>
            <a:r>
              <a:rPr lang="ko-KR" altLang="en-US" sz="800" b="1" dirty="0"/>
              <a:t>과 수임인</a:t>
            </a:r>
            <a:r>
              <a:rPr lang="en-US" altLang="ko-KR" sz="800" b="1" dirty="0"/>
              <a:t>(</a:t>
            </a:r>
            <a:r>
              <a:rPr lang="ko-KR" altLang="en-US" sz="800" b="1" dirty="0"/>
              <a:t>이하 ”을“ 이라 칭함</a:t>
            </a:r>
            <a:r>
              <a:rPr lang="en-US" altLang="ko-KR" sz="800" b="1" dirty="0"/>
              <a:t>) </a:t>
            </a:r>
            <a:r>
              <a:rPr lang="ko-KR" altLang="en-US" sz="800" b="1" dirty="0"/>
              <a:t>경매</a:t>
            </a:r>
            <a:r>
              <a:rPr lang="en-US" altLang="ko-KR" sz="800" b="1" dirty="0"/>
              <a:t>,</a:t>
            </a:r>
            <a:r>
              <a:rPr lang="ko-KR" altLang="en-US" sz="800" b="1" dirty="0"/>
              <a:t>공매 목적물의 알선</a:t>
            </a:r>
            <a:r>
              <a:rPr lang="en-US" altLang="ko-KR" sz="800" b="1" dirty="0"/>
              <a:t>, </a:t>
            </a:r>
            <a:r>
              <a:rPr lang="ko-KR" altLang="en-US" sz="800" b="1" dirty="0"/>
              <a:t>권리분석 등의 컨설팅에 관한 사항에 대하여 상호간에 </a:t>
            </a:r>
            <a:endParaRPr lang="en-US" altLang="ko-KR" sz="800" b="1" dirty="0" smtClean="0"/>
          </a:p>
          <a:p>
            <a:r>
              <a:rPr lang="ko-KR" altLang="en-US" sz="800" b="1" dirty="0" smtClean="0"/>
              <a:t>약정을 </a:t>
            </a:r>
            <a:r>
              <a:rPr lang="ko-KR" altLang="en-US" sz="800" b="1" dirty="0"/>
              <a:t>체결하고 이를 준수하기로 한다</a:t>
            </a:r>
            <a:r>
              <a:rPr lang="en-US" altLang="ko-KR" sz="800" b="1" dirty="0" smtClean="0"/>
              <a:t>.</a:t>
            </a:r>
          </a:p>
          <a:p>
            <a:endParaRPr lang="ko-KR" altLang="en-US" sz="800" dirty="0"/>
          </a:p>
          <a:p>
            <a:r>
              <a:rPr lang="ko-KR" altLang="en-US" sz="800" b="1" dirty="0"/>
              <a:t>제</a:t>
            </a:r>
            <a:r>
              <a:rPr lang="en-US" altLang="ko-KR" sz="800" b="1" dirty="0"/>
              <a:t>1</a:t>
            </a:r>
            <a:r>
              <a:rPr lang="ko-KR" altLang="en-US" sz="800" b="1" dirty="0"/>
              <a:t>조 </a:t>
            </a:r>
            <a:r>
              <a:rPr lang="en-US" altLang="ko-KR" sz="800" b="1" dirty="0"/>
              <a:t>(</a:t>
            </a:r>
            <a:r>
              <a:rPr lang="ko-KR" altLang="en-US" sz="800" b="1" dirty="0"/>
              <a:t>목 적</a:t>
            </a:r>
            <a:r>
              <a:rPr lang="en-US" altLang="ko-KR" sz="800" b="1" dirty="0"/>
              <a:t>)</a:t>
            </a:r>
            <a:endParaRPr lang="ko-KR" altLang="en-US" sz="800" dirty="0"/>
          </a:p>
          <a:p>
            <a:r>
              <a:rPr lang="ko-KR" altLang="en-US" sz="800" dirty="0"/>
              <a:t>“갑”은 </a:t>
            </a:r>
            <a:r>
              <a:rPr lang="ko-KR" altLang="en-US" sz="800" dirty="0" err="1"/>
              <a:t>경락받고자</a:t>
            </a:r>
            <a:r>
              <a:rPr lang="ko-KR" altLang="en-US" sz="800" dirty="0"/>
              <a:t> 하는 부동산의 컨설팅 업무대행을 의뢰하고 “을”은 목적물의 권리분석 등 이에 따른 </a:t>
            </a:r>
            <a:r>
              <a:rPr lang="ko-KR" altLang="en-US" sz="800" dirty="0" err="1"/>
              <a:t>제반사항을</a:t>
            </a:r>
            <a:r>
              <a:rPr lang="ko-KR" altLang="en-US" sz="800" dirty="0"/>
              <a:t> 검토하여 “갑”에게 최대한의 서비스를 제공하며</a:t>
            </a:r>
            <a:r>
              <a:rPr lang="en-US" altLang="ko-KR" sz="800" dirty="0"/>
              <a:t>, “</a:t>
            </a:r>
            <a:r>
              <a:rPr lang="ko-KR" altLang="en-US" sz="800" dirty="0"/>
              <a:t>갑”이 부동산을 소유하는데 요구되는 모든 문제에 대하여 “을”은 적극적으로 협력하고 경매컨설팅 대행업무를 맡기로 한다</a:t>
            </a:r>
            <a:r>
              <a:rPr lang="en-US" altLang="ko-KR" sz="800" dirty="0"/>
              <a:t>. </a:t>
            </a:r>
            <a:endParaRPr lang="en-US" altLang="ko-KR" sz="800" dirty="0" smtClean="0"/>
          </a:p>
          <a:p>
            <a:endParaRPr lang="ko-KR" altLang="en-US" sz="800" dirty="0"/>
          </a:p>
          <a:p>
            <a:r>
              <a:rPr lang="ko-KR" altLang="en-US" sz="800" b="1" dirty="0"/>
              <a:t>제</a:t>
            </a:r>
            <a:r>
              <a:rPr lang="en-US" altLang="ko-KR" sz="800" b="1" dirty="0"/>
              <a:t>2</a:t>
            </a:r>
            <a:r>
              <a:rPr lang="ko-KR" altLang="en-US" sz="800" b="1" dirty="0"/>
              <a:t>조 </a:t>
            </a:r>
            <a:r>
              <a:rPr lang="en-US" altLang="ko-KR" sz="800" b="1" dirty="0"/>
              <a:t>(</a:t>
            </a:r>
            <a:r>
              <a:rPr lang="ko-KR" altLang="en-US" sz="800" b="1" dirty="0"/>
              <a:t>계약서 작성</a:t>
            </a:r>
            <a:r>
              <a:rPr lang="en-US" altLang="ko-KR" sz="800" b="1" dirty="0"/>
              <a:t>.</a:t>
            </a:r>
            <a:r>
              <a:rPr lang="ko-KR" altLang="en-US" sz="800" b="1" dirty="0"/>
              <a:t>계약금 지불 및 기간</a:t>
            </a:r>
            <a:r>
              <a:rPr lang="en-US" altLang="ko-KR" sz="800" b="1" dirty="0"/>
              <a:t>)</a:t>
            </a:r>
            <a:endParaRPr lang="ko-KR" altLang="en-US" sz="800" dirty="0"/>
          </a:p>
          <a:p>
            <a:pPr marL="228600" indent="-228600">
              <a:buAutoNum type="arabicPeriod"/>
            </a:pPr>
            <a:r>
              <a:rPr lang="en-US" altLang="ko-KR" sz="800" dirty="0" smtClean="0"/>
              <a:t>“</a:t>
            </a:r>
            <a:r>
              <a:rPr lang="ko-KR" altLang="en-US" sz="800" dirty="0"/>
              <a:t>갑”과 “을” 경매의뢰 계약체결과 동시에 </a:t>
            </a:r>
            <a:r>
              <a:rPr lang="ko-KR" altLang="en-US" sz="800" b="1" dirty="0"/>
              <a:t>계약금 </a:t>
            </a:r>
            <a:r>
              <a:rPr lang="en-US" altLang="ko-KR" sz="800" b="1" dirty="0"/>
              <a:t>20</a:t>
            </a:r>
            <a:r>
              <a:rPr lang="ko-KR" altLang="en-US" sz="800" b="1" dirty="0"/>
              <a:t>만원</a:t>
            </a:r>
            <a:r>
              <a:rPr lang="en-US" altLang="ko-KR" sz="800" b="1" dirty="0"/>
              <a:t>(</a:t>
            </a:r>
            <a:r>
              <a:rPr lang="ko-KR" altLang="en-US" sz="800" b="1" dirty="0"/>
              <a:t>부가세별도</a:t>
            </a:r>
            <a:r>
              <a:rPr lang="en-US" altLang="ko-KR" sz="800" b="1" dirty="0"/>
              <a:t>)</a:t>
            </a:r>
            <a:r>
              <a:rPr lang="ko-KR" altLang="en-US" sz="800" dirty="0"/>
              <a:t>을 당일 지급한다</a:t>
            </a:r>
            <a:r>
              <a:rPr lang="en-US" altLang="ko-KR" sz="800" dirty="0"/>
              <a:t>. </a:t>
            </a:r>
            <a:r>
              <a:rPr lang="ko-KR" altLang="en-US" sz="800" dirty="0" smtClean="0"/>
              <a:t>계약체결이 되어 권리분석 이상 유</a:t>
            </a:r>
            <a:r>
              <a:rPr lang="en-US" altLang="ko-KR" sz="800" dirty="0" smtClean="0"/>
              <a:t>.</a:t>
            </a:r>
            <a:r>
              <a:rPr lang="ko-KR" altLang="en-US" sz="800" dirty="0" smtClean="0"/>
              <a:t>무를 </a:t>
            </a:r>
            <a:r>
              <a:rPr lang="ko-KR" altLang="en-US" sz="800" dirty="0" err="1" smtClean="0"/>
              <a:t>상담후</a:t>
            </a:r>
            <a:r>
              <a:rPr lang="ko-KR" altLang="en-US" sz="800" dirty="0" smtClean="0"/>
              <a:t> 계</a:t>
            </a:r>
            <a:endParaRPr lang="en-US" altLang="ko-KR" sz="800" dirty="0" smtClean="0"/>
          </a:p>
          <a:p>
            <a:pPr marL="228600" indent="-228600"/>
            <a:r>
              <a:rPr lang="en-US" altLang="ko-KR" sz="800" dirty="0" smtClean="0"/>
              <a:t> </a:t>
            </a:r>
            <a:r>
              <a:rPr lang="en-US" altLang="ko-KR" sz="800" dirty="0" smtClean="0"/>
              <a:t>  </a:t>
            </a:r>
            <a:r>
              <a:rPr lang="ko-KR" altLang="en-US" sz="800" dirty="0" err="1" smtClean="0"/>
              <a:t>약금이</a:t>
            </a:r>
            <a:r>
              <a:rPr lang="ko-KR" altLang="en-US" sz="800" dirty="0" smtClean="0"/>
              <a:t>  </a:t>
            </a:r>
            <a:r>
              <a:rPr lang="ko-KR" altLang="en-US" sz="800" dirty="0"/>
              <a:t>“을</a:t>
            </a:r>
            <a:r>
              <a:rPr lang="ko-KR" altLang="en-US" sz="800" dirty="0" smtClean="0"/>
              <a:t>”에게 지급되지 </a:t>
            </a:r>
            <a:r>
              <a:rPr lang="ko-KR" altLang="en-US" sz="800" dirty="0" err="1" smtClean="0"/>
              <a:t>않을시에는</a:t>
            </a:r>
            <a:r>
              <a:rPr lang="ko-KR" altLang="en-US" sz="800" dirty="0" smtClean="0"/>
              <a:t> </a:t>
            </a:r>
            <a:r>
              <a:rPr lang="ko-KR" altLang="en-US" sz="800" dirty="0" err="1" smtClean="0"/>
              <a:t>계약포기및</a:t>
            </a:r>
            <a:r>
              <a:rPr lang="ko-KR" altLang="en-US" sz="800" dirty="0" smtClean="0"/>
              <a:t>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을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의 권리분석 상담료로 </a:t>
            </a:r>
            <a:r>
              <a:rPr lang="ko-KR" altLang="en-US" sz="800" dirty="0"/>
              <a:t>간주하여 </a:t>
            </a:r>
            <a:r>
              <a:rPr lang="ko-KR" altLang="en-US" sz="800" dirty="0" smtClean="0"/>
              <a:t>계약체결 계약금 </a:t>
            </a:r>
            <a:r>
              <a:rPr lang="en-US" altLang="ko-KR" sz="800" dirty="0"/>
              <a:t>22</a:t>
            </a:r>
            <a:r>
              <a:rPr lang="ko-KR" altLang="en-US" sz="800" dirty="0"/>
              <a:t>만원을 “을”에게 </a:t>
            </a:r>
            <a:r>
              <a:rPr lang="ko-KR" altLang="en-US" sz="800" dirty="0" smtClean="0"/>
              <a:t>지급하기로 </a:t>
            </a:r>
            <a:r>
              <a:rPr lang="ko-KR" altLang="en-US" sz="800" dirty="0"/>
              <a:t>한다</a:t>
            </a:r>
            <a:r>
              <a:rPr lang="en-US" altLang="ko-KR" sz="800" dirty="0" smtClean="0"/>
              <a:t>.</a:t>
            </a:r>
            <a:r>
              <a:rPr lang="ko-KR" altLang="en-US" sz="800" dirty="0" smtClean="0"/>
              <a:t>  </a:t>
            </a:r>
            <a:endParaRPr lang="ko-KR" altLang="en-US" sz="800" dirty="0"/>
          </a:p>
          <a:p>
            <a:r>
              <a:rPr lang="en-US" altLang="ko-KR" sz="800" dirty="0"/>
              <a:t>2. “</a:t>
            </a:r>
            <a:r>
              <a:rPr lang="ko-KR" altLang="en-US" sz="800" dirty="0"/>
              <a:t>갑”과 “을”간에 </a:t>
            </a:r>
            <a:r>
              <a:rPr lang="ko-KR" altLang="en-US" sz="800" dirty="0" err="1"/>
              <a:t>계약체결전</a:t>
            </a:r>
            <a:r>
              <a:rPr lang="ko-KR" altLang="en-US" sz="800" dirty="0"/>
              <a:t> 먼저 계약금을 본사 전용 입금계좌에 송금이 완료되면 </a:t>
            </a:r>
            <a:r>
              <a:rPr lang="ko-KR" altLang="en-US" sz="800" dirty="0" err="1"/>
              <a:t>계약체결된</a:t>
            </a:r>
            <a:r>
              <a:rPr lang="ko-KR" altLang="en-US" sz="800" dirty="0"/>
              <a:t> 것으로 간주한다</a:t>
            </a:r>
            <a:r>
              <a:rPr lang="en-US" altLang="ko-KR" sz="800" dirty="0"/>
              <a:t>.</a:t>
            </a:r>
            <a:endParaRPr lang="ko-KR" altLang="en-US" sz="800" dirty="0"/>
          </a:p>
          <a:p>
            <a:r>
              <a:rPr lang="en-US" altLang="ko-KR" sz="800" dirty="0"/>
              <a:t>3. </a:t>
            </a:r>
            <a:r>
              <a:rPr lang="ko-KR" altLang="en-US" sz="800" dirty="0"/>
              <a:t>계약서 작성 당일로부터 권리분석</a:t>
            </a:r>
            <a:r>
              <a:rPr lang="en-US" altLang="ko-KR" sz="800" dirty="0"/>
              <a:t>.</a:t>
            </a:r>
            <a:r>
              <a:rPr lang="ko-KR" altLang="en-US" sz="800" dirty="0"/>
              <a:t>시장분석</a:t>
            </a:r>
            <a:r>
              <a:rPr lang="en-US" altLang="ko-KR" sz="800" dirty="0"/>
              <a:t>,</a:t>
            </a:r>
            <a:r>
              <a:rPr lang="ko-KR" altLang="en-US" sz="800" dirty="0"/>
              <a:t>현장 확인 및 입찰지도</a:t>
            </a:r>
            <a:r>
              <a:rPr lang="en-US" altLang="ko-KR" sz="800" dirty="0"/>
              <a:t>,</a:t>
            </a:r>
            <a:r>
              <a:rPr lang="ko-KR" altLang="en-US" sz="800" dirty="0"/>
              <a:t>소유권등기이전</a:t>
            </a:r>
            <a:r>
              <a:rPr lang="en-US" altLang="ko-KR" sz="800" dirty="0"/>
              <a:t>, </a:t>
            </a:r>
            <a:r>
              <a:rPr lang="ko-KR" altLang="en-US" sz="800" dirty="0"/>
              <a:t>명도처리확인 완료를 계약 종료일로 본다</a:t>
            </a:r>
            <a:r>
              <a:rPr lang="en-US" altLang="ko-KR" sz="800" dirty="0" smtClean="0"/>
              <a:t>.</a:t>
            </a:r>
          </a:p>
          <a:p>
            <a:endParaRPr lang="ko-KR" altLang="en-US" sz="800" dirty="0"/>
          </a:p>
          <a:p>
            <a:r>
              <a:rPr lang="ko-KR" altLang="en-US" sz="800" b="1" dirty="0"/>
              <a:t>제</a:t>
            </a:r>
            <a:r>
              <a:rPr lang="en-US" altLang="ko-KR" sz="800" b="1" dirty="0"/>
              <a:t>3</a:t>
            </a:r>
            <a:r>
              <a:rPr lang="ko-KR" altLang="en-US" sz="800" b="1" dirty="0"/>
              <a:t>조 </a:t>
            </a:r>
            <a:r>
              <a:rPr lang="en-US" altLang="ko-KR" sz="800" b="1" dirty="0"/>
              <a:t>(</a:t>
            </a:r>
            <a:r>
              <a:rPr lang="ko-KR" altLang="en-US" sz="800" b="1" dirty="0"/>
              <a:t>현장조사</a:t>
            </a:r>
            <a:r>
              <a:rPr lang="en-US" altLang="ko-KR" sz="800" b="1" dirty="0"/>
              <a:t>.</a:t>
            </a:r>
            <a:r>
              <a:rPr lang="ko-KR" altLang="en-US" sz="800" b="1" dirty="0"/>
              <a:t>입찰참여에 따른 경비지원</a:t>
            </a:r>
            <a:r>
              <a:rPr lang="en-US" altLang="ko-KR" sz="800" b="1" dirty="0"/>
              <a:t>) </a:t>
            </a:r>
            <a:endParaRPr lang="ko-KR" altLang="en-US" sz="800" dirty="0"/>
          </a:p>
          <a:p>
            <a:r>
              <a:rPr lang="ko-KR" altLang="en-US" sz="800" dirty="0"/>
              <a:t>현장조사와 입찰기일 입찰지도를 위한 경비 발생에 대해 “갑”이 </a:t>
            </a:r>
            <a:r>
              <a:rPr lang="en-US" altLang="ko-KR" sz="800" dirty="0"/>
              <a:t>20</a:t>
            </a:r>
            <a:r>
              <a:rPr lang="ko-KR" altLang="en-US" sz="800" dirty="0" err="1"/>
              <a:t>만원內로</a:t>
            </a:r>
            <a:r>
              <a:rPr lang="ko-KR" altLang="en-US" sz="800" dirty="0"/>
              <a:t> </a:t>
            </a:r>
            <a:r>
              <a:rPr lang="ko-KR" altLang="en-US" sz="800" dirty="0" err="1"/>
              <a:t>담당컨설트와</a:t>
            </a:r>
            <a:r>
              <a:rPr lang="ko-KR" altLang="en-US" sz="800" dirty="0"/>
              <a:t> </a:t>
            </a:r>
            <a:r>
              <a:rPr lang="ko-KR" altLang="en-US" sz="800" dirty="0" err="1"/>
              <a:t>협의하에</a:t>
            </a:r>
            <a:r>
              <a:rPr lang="ko-KR" altLang="en-US" sz="800" dirty="0"/>
              <a:t> 지원한다</a:t>
            </a:r>
            <a:r>
              <a:rPr lang="en-US" altLang="ko-KR" sz="800" dirty="0" smtClean="0"/>
              <a:t>.  </a:t>
            </a:r>
            <a:r>
              <a:rPr lang="ko-KR" altLang="en-US" sz="800" dirty="0" smtClean="0"/>
              <a:t>단</a:t>
            </a:r>
            <a:r>
              <a:rPr lang="en-US" altLang="ko-KR" sz="800" dirty="0"/>
              <a:t>, </a:t>
            </a:r>
            <a:r>
              <a:rPr lang="ko-KR" altLang="en-US" sz="800" dirty="0"/>
              <a:t>제주도는 </a:t>
            </a:r>
            <a:r>
              <a:rPr lang="en-US" altLang="ko-KR" sz="800" dirty="0"/>
              <a:t>40</a:t>
            </a:r>
            <a:r>
              <a:rPr lang="ko-KR" altLang="en-US" sz="800" dirty="0" err="1"/>
              <a:t>만원內</a:t>
            </a:r>
            <a:r>
              <a:rPr lang="en-US" altLang="ko-KR" sz="800" dirty="0"/>
              <a:t>f</a:t>
            </a:r>
            <a:r>
              <a:rPr lang="ko-KR" altLang="en-US" sz="800" dirty="0"/>
              <a:t>로 한다</a:t>
            </a:r>
            <a:r>
              <a:rPr lang="en-US" altLang="ko-KR" sz="800" dirty="0" smtClean="0"/>
              <a:t>.</a:t>
            </a:r>
          </a:p>
          <a:p>
            <a:endParaRPr lang="ko-KR" altLang="en-US" sz="800" dirty="0"/>
          </a:p>
          <a:p>
            <a:r>
              <a:rPr lang="ko-KR" altLang="en-US" sz="800" b="1" dirty="0"/>
              <a:t>제</a:t>
            </a:r>
            <a:r>
              <a:rPr lang="en-US" altLang="ko-KR" sz="800" b="1" dirty="0"/>
              <a:t>4</a:t>
            </a:r>
            <a:r>
              <a:rPr lang="ko-KR" altLang="en-US" sz="800" b="1" dirty="0"/>
              <a:t>조 </a:t>
            </a:r>
            <a:r>
              <a:rPr lang="en-US" altLang="ko-KR" sz="800" b="1" dirty="0"/>
              <a:t>(“</a:t>
            </a:r>
            <a:r>
              <a:rPr lang="ko-KR" altLang="en-US" sz="800" b="1" dirty="0"/>
              <a:t>을”의 </a:t>
            </a:r>
            <a:r>
              <a:rPr lang="ko-KR" altLang="en-US" sz="800" b="1" dirty="0" smtClean="0"/>
              <a:t>책임 업무범위</a:t>
            </a:r>
            <a:r>
              <a:rPr lang="en-US" altLang="ko-KR" sz="800" b="1" dirty="0"/>
              <a:t>)</a:t>
            </a:r>
            <a:endParaRPr lang="ko-KR" altLang="en-US" sz="800" dirty="0"/>
          </a:p>
          <a:p>
            <a:pPr>
              <a:tabLst>
                <a:tab pos="87313" algn="l"/>
              </a:tabLst>
            </a:pPr>
            <a:r>
              <a:rPr lang="en-US" altLang="ko-KR" sz="800" dirty="0" smtClean="0"/>
              <a:t>1. “</a:t>
            </a:r>
            <a:r>
              <a:rPr lang="ko-KR" altLang="en-US" sz="800" dirty="0"/>
              <a:t>을”은 “갑”이 의뢰한 경매물건에 대한 </a:t>
            </a:r>
            <a:r>
              <a:rPr lang="ko-KR" altLang="en-US" sz="800" dirty="0" smtClean="0"/>
              <a:t>등기부등본상의 권리분석</a:t>
            </a:r>
            <a:r>
              <a:rPr lang="en-US" altLang="ko-KR" sz="800" dirty="0"/>
              <a:t>, </a:t>
            </a:r>
            <a:r>
              <a:rPr lang="ko-KR" altLang="en-US" sz="800" dirty="0"/>
              <a:t>현황조사</a:t>
            </a:r>
            <a:r>
              <a:rPr lang="en-US" altLang="ko-KR" sz="800" dirty="0"/>
              <a:t>, </a:t>
            </a:r>
            <a:r>
              <a:rPr lang="ko-KR" altLang="en-US" sz="800" dirty="0" err="1" smtClean="0"/>
              <a:t>점유자현황</a:t>
            </a:r>
            <a:r>
              <a:rPr lang="en-US" altLang="ko-KR" sz="800" dirty="0" smtClean="0"/>
              <a:t>(</a:t>
            </a:r>
            <a:r>
              <a:rPr lang="ko-KR" altLang="en-US" sz="800" dirty="0" err="1" smtClean="0"/>
              <a:t>유치권등</a:t>
            </a:r>
            <a:r>
              <a:rPr lang="en-US" altLang="ko-KR" sz="800" dirty="0" smtClean="0"/>
              <a:t>), </a:t>
            </a:r>
            <a:r>
              <a:rPr lang="ko-KR" altLang="en-US" sz="800" dirty="0"/>
              <a:t>해당물건에 경제적 가치</a:t>
            </a:r>
            <a:r>
              <a:rPr lang="en-US" altLang="ko-KR" sz="800" dirty="0"/>
              <a:t>, “</a:t>
            </a:r>
            <a:r>
              <a:rPr lang="ko-KR" altLang="en-US" sz="800" dirty="0"/>
              <a:t>갑”이 </a:t>
            </a:r>
            <a:r>
              <a:rPr lang="ko-KR" altLang="en-US" sz="800" dirty="0" smtClean="0"/>
              <a:t>부담하여</a:t>
            </a:r>
            <a:endParaRPr lang="en-US" altLang="ko-KR" sz="800" dirty="0" smtClean="0"/>
          </a:p>
          <a:p>
            <a:pPr>
              <a:tabLst>
                <a:tab pos="87313" algn="l"/>
              </a:tabLst>
            </a:pPr>
            <a:r>
              <a:rPr lang="ko-KR" altLang="en-US" sz="800" dirty="0" smtClean="0"/>
              <a:t>   야 </a:t>
            </a:r>
            <a:r>
              <a:rPr lang="ko-KR" altLang="en-US" sz="800" dirty="0"/>
              <a:t>할 </a:t>
            </a:r>
            <a:r>
              <a:rPr lang="ko-KR" altLang="en-US" sz="800" dirty="0" smtClean="0"/>
              <a:t>인수사항 </a:t>
            </a:r>
            <a:r>
              <a:rPr lang="ko-KR" altLang="en-US" sz="800" dirty="0"/>
              <a:t>등에 </a:t>
            </a:r>
            <a:r>
              <a:rPr lang="ko-KR" altLang="en-US" sz="800" dirty="0" smtClean="0"/>
              <a:t>대해근거 </a:t>
            </a:r>
            <a:r>
              <a:rPr lang="ko-KR" altLang="en-US" sz="800" dirty="0"/>
              <a:t>자료인 “종합분석 평가서”제시하며 성실 정확하게 설명하여야 한다</a:t>
            </a:r>
            <a:r>
              <a:rPr lang="en-US" altLang="ko-KR" sz="800" dirty="0" smtClean="0"/>
              <a:t>.</a:t>
            </a:r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점유자 명도집행 관리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본사 제휴 변호사</a:t>
            </a:r>
            <a:r>
              <a:rPr lang="en-US" altLang="ko-KR" sz="800" dirty="0" smtClean="0"/>
              <a:t>.</a:t>
            </a:r>
            <a:r>
              <a:rPr lang="ko-KR" altLang="en-US" sz="800" dirty="0" smtClean="0"/>
              <a:t>법무사에 위탁대행</a:t>
            </a:r>
            <a:r>
              <a:rPr lang="en-US" altLang="ko-KR" sz="800" dirty="0" smtClean="0"/>
              <a:t>)</a:t>
            </a:r>
            <a:endParaRPr lang="ko-KR" altLang="en-US" sz="800" dirty="0" smtClean="0"/>
          </a:p>
          <a:p>
            <a:r>
              <a:rPr lang="en-US" altLang="ko-KR" sz="800" dirty="0" smtClean="0"/>
              <a:t>  “</a:t>
            </a:r>
            <a:r>
              <a:rPr lang="ko-KR" altLang="en-US" sz="800" dirty="0" smtClean="0"/>
              <a:t>을”은 명도과정에서 고문 변호사</a:t>
            </a:r>
            <a:r>
              <a:rPr lang="en-US" altLang="ko-KR" sz="800" dirty="0" smtClean="0"/>
              <a:t>.</a:t>
            </a:r>
            <a:r>
              <a:rPr lang="ko-KR" altLang="en-US" sz="800" dirty="0" smtClean="0"/>
              <a:t>법무사 </a:t>
            </a:r>
            <a:r>
              <a:rPr lang="ko-KR" altLang="en-US" sz="800" dirty="0" err="1" smtClean="0"/>
              <a:t>위탁대행시</a:t>
            </a:r>
            <a:r>
              <a:rPr lang="ko-KR" altLang="en-US" sz="800" dirty="0" smtClean="0"/>
              <a:t> 발생하는 이사비용</a:t>
            </a:r>
            <a:r>
              <a:rPr lang="en-US" altLang="ko-KR" sz="800" dirty="0" smtClean="0"/>
              <a:t>.</a:t>
            </a:r>
            <a:r>
              <a:rPr lang="ko-KR" altLang="en-US" sz="800" dirty="0" smtClean="0"/>
              <a:t>집행비용</a:t>
            </a:r>
            <a:r>
              <a:rPr lang="en-US" altLang="ko-KR" sz="800" dirty="0" smtClean="0"/>
              <a:t>.</a:t>
            </a:r>
            <a:r>
              <a:rPr lang="ko-KR" altLang="en-US" sz="800" dirty="0" smtClean="0"/>
              <a:t>물품보관비용</a:t>
            </a:r>
            <a:r>
              <a:rPr lang="en-US" altLang="ko-KR" sz="800" dirty="0" smtClean="0"/>
              <a:t>.</a:t>
            </a:r>
            <a:r>
              <a:rPr lang="ko-KR" altLang="en-US" sz="800" dirty="0" smtClean="0"/>
              <a:t>노무비용</a:t>
            </a:r>
            <a:r>
              <a:rPr lang="en-US" altLang="ko-KR" sz="800" dirty="0" smtClean="0"/>
              <a:t>.</a:t>
            </a:r>
            <a:r>
              <a:rPr lang="ko-KR" altLang="en-US" sz="800" dirty="0" err="1" smtClean="0"/>
              <a:t>개문비용등은</a:t>
            </a:r>
            <a:r>
              <a:rPr lang="ko-KR" altLang="en-US" sz="800" dirty="0" smtClean="0"/>
              <a:t> 정액제인 경우 “을”의 </a:t>
            </a:r>
            <a:endParaRPr lang="en-US" altLang="ko-KR" sz="800" dirty="0" smtClean="0"/>
          </a:p>
          <a:p>
            <a:r>
              <a:rPr lang="en-US" altLang="ko-KR" sz="800" dirty="0" smtClean="0"/>
              <a:t>   </a:t>
            </a:r>
            <a:r>
              <a:rPr lang="ko-KR" altLang="en-US" sz="800" dirty="0" smtClean="0"/>
              <a:t>부담으로 한다</a:t>
            </a:r>
            <a:r>
              <a:rPr lang="en-US" altLang="ko-KR" sz="800" dirty="0" smtClean="0"/>
              <a:t>. </a:t>
            </a:r>
            <a:r>
              <a:rPr lang="ko-KR" altLang="en-US" sz="800" dirty="0" smtClean="0"/>
              <a:t>실비제의 경우 “갑”의 부담으로 한다</a:t>
            </a:r>
            <a:r>
              <a:rPr lang="en-US" altLang="ko-KR" sz="800" dirty="0" smtClean="0"/>
              <a:t>. </a:t>
            </a:r>
            <a:endParaRPr lang="en-US" altLang="ko-KR" sz="800" dirty="0" smtClean="0"/>
          </a:p>
          <a:p>
            <a:endParaRPr lang="ko-KR" altLang="en-US" sz="800" dirty="0"/>
          </a:p>
          <a:p>
            <a:r>
              <a:rPr lang="ko-KR" altLang="en-US" sz="800" b="1" dirty="0" smtClean="0"/>
              <a:t>제</a:t>
            </a:r>
            <a:r>
              <a:rPr lang="en-US" altLang="ko-KR" sz="800" b="1" dirty="0" smtClean="0"/>
              <a:t>5</a:t>
            </a:r>
            <a:r>
              <a:rPr lang="ko-KR" altLang="en-US" sz="800" b="1" dirty="0" smtClean="0"/>
              <a:t>조</a:t>
            </a:r>
            <a:r>
              <a:rPr lang="en-US" altLang="ko-KR" sz="800" b="1" dirty="0" smtClean="0"/>
              <a:t>(“</a:t>
            </a:r>
            <a:r>
              <a:rPr lang="ko-KR" altLang="en-US" sz="800" b="1" dirty="0" smtClean="0"/>
              <a:t>을</a:t>
            </a:r>
            <a:r>
              <a:rPr lang="en-US" altLang="ko-KR" sz="800" b="1" dirty="0" smtClean="0"/>
              <a:t>”</a:t>
            </a:r>
            <a:r>
              <a:rPr lang="ko-KR" altLang="en-US" sz="800" b="1" dirty="0" smtClean="0"/>
              <a:t>의 지도관리 업무범위</a:t>
            </a:r>
            <a:r>
              <a:rPr lang="en-US" altLang="ko-KR" sz="800" b="1" dirty="0" smtClean="0"/>
              <a:t>)</a:t>
            </a:r>
          </a:p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관리지도 </a:t>
            </a:r>
            <a:r>
              <a:rPr lang="en-US" altLang="ko-KR" sz="800" dirty="0" smtClean="0"/>
              <a:t>– “</a:t>
            </a:r>
            <a:r>
              <a:rPr lang="ko-KR" altLang="en-US" sz="800" dirty="0" smtClean="0"/>
              <a:t>을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은 입찰서 작성법</a:t>
            </a:r>
            <a:r>
              <a:rPr lang="en-US" altLang="ko-KR" sz="800" dirty="0" smtClean="0"/>
              <a:t>.</a:t>
            </a:r>
            <a:r>
              <a:rPr lang="ko-KR" altLang="en-US" sz="800" dirty="0" err="1" smtClean="0"/>
              <a:t>제출법</a:t>
            </a:r>
            <a:r>
              <a:rPr lang="en-US" altLang="ko-KR" sz="800" dirty="0" smtClean="0"/>
              <a:t>.</a:t>
            </a:r>
            <a:r>
              <a:rPr lang="ko-KR" altLang="en-US" sz="800" dirty="0" err="1" smtClean="0"/>
              <a:t>준비물등</a:t>
            </a:r>
            <a:r>
              <a:rPr lang="ko-KR" altLang="en-US" sz="800" dirty="0" smtClean="0"/>
              <a:t> 입찰에 필요한 절차와 </a:t>
            </a:r>
            <a:r>
              <a:rPr lang="ko-KR" altLang="en-US" sz="800" dirty="0" err="1" smtClean="0"/>
              <a:t>방식을를</a:t>
            </a:r>
            <a:r>
              <a:rPr lang="ko-KR" altLang="en-US" sz="800" dirty="0" smtClean="0"/>
              <a:t>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갑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에게 설명지도 한다</a:t>
            </a:r>
            <a:r>
              <a:rPr lang="en-US" altLang="ko-KR" sz="800" dirty="0" smtClean="0"/>
              <a:t>.</a:t>
            </a:r>
            <a:r>
              <a:rPr lang="ko-KR" altLang="en-US" sz="800" dirty="0" smtClean="0"/>
              <a:t> </a:t>
            </a:r>
            <a:endParaRPr lang="en-US" altLang="ko-KR" sz="800" dirty="0" smtClean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진행여부 확인전달 </a:t>
            </a:r>
            <a:r>
              <a:rPr lang="en-US" altLang="ko-KR" sz="800" dirty="0" smtClean="0"/>
              <a:t>-  “</a:t>
            </a:r>
            <a:r>
              <a:rPr lang="ko-KR" altLang="en-US" sz="800" dirty="0" smtClean="0"/>
              <a:t>을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은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갑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이 낙찰후 최고가매수인 허가결정</a:t>
            </a:r>
            <a:r>
              <a:rPr lang="en-US" altLang="ko-KR" sz="800" dirty="0" smtClean="0"/>
              <a:t>,</a:t>
            </a:r>
            <a:r>
              <a:rPr lang="ko-KR" altLang="en-US" sz="800" dirty="0" smtClean="0"/>
              <a:t> 잔금납부기일</a:t>
            </a:r>
            <a:r>
              <a:rPr lang="en-US" altLang="ko-KR" sz="800" dirty="0" smtClean="0"/>
              <a:t>,</a:t>
            </a:r>
            <a:r>
              <a:rPr lang="ko-KR" altLang="en-US" sz="800" dirty="0" smtClean="0"/>
              <a:t> </a:t>
            </a:r>
            <a:r>
              <a:rPr lang="ko-KR" altLang="en-US" sz="800" dirty="0" err="1" smtClean="0"/>
              <a:t>낙찰후</a:t>
            </a:r>
            <a:r>
              <a:rPr lang="ko-KR" altLang="en-US" sz="800" dirty="0" smtClean="0"/>
              <a:t> 소유권이전등기의 진행여부를 확인하여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갑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에게</a:t>
            </a:r>
            <a:endParaRPr lang="en-US" altLang="ko-KR" sz="800" dirty="0" smtClean="0"/>
          </a:p>
          <a:p>
            <a:r>
              <a:rPr lang="en-US" altLang="ko-KR" sz="800" dirty="0" smtClean="0"/>
              <a:t>   </a:t>
            </a:r>
            <a:r>
              <a:rPr lang="ko-KR" altLang="en-US" sz="800" dirty="0" smtClean="0"/>
              <a:t>통보한다</a:t>
            </a:r>
            <a:r>
              <a:rPr lang="en-US" altLang="ko-KR" sz="800" dirty="0" smtClean="0"/>
              <a:t>.(</a:t>
            </a:r>
            <a:r>
              <a:rPr lang="ko-KR" altLang="en-US" sz="800" dirty="0" smtClean="0"/>
              <a:t>경락잔금 현금이 모자라 대출이 </a:t>
            </a:r>
            <a:r>
              <a:rPr lang="ko-KR" altLang="en-US" sz="800" dirty="0" err="1" smtClean="0"/>
              <a:t>필요로할시</a:t>
            </a:r>
            <a:r>
              <a:rPr lang="ko-KR" altLang="en-US" sz="800" dirty="0" smtClean="0"/>
              <a:t>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갑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의 요청에따라 취급금융권을 알선만 </a:t>
            </a:r>
            <a:r>
              <a:rPr lang="ko-KR" altLang="en-US" sz="800" dirty="0" smtClean="0"/>
              <a:t>하되 </a:t>
            </a:r>
            <a:r>
              <a:rPr lang="ko-KR" altLang="en-US" sz="800" dirty="0" smtClean="0"/>
              <a:t>대출업무는 관여하지 않으며 </a:t>
            </a:r>
            <a:r>
              <a:rPr lang="ko-KR" altLang="en-US" sz="800" dirty="0" smtClean="0"/>
              <a:t>대출신청과 </a:t>
            </a:r>
            <a:endParaRPr lang="en-US" altLang="ko-KR" sz="800" dirty="0" smtClean="0"/>
          </a:p>
          <a:p>
            <a:r>
              <a:rPr lang="en-US" altLang="ko-KR" sz="800" dirty="0" smtClean="0"/>
              <a:t> </a:t>
            </a:r>
            <a:r>
              <a:rPr lang="en-US" altLang="ko-KR" sz="800" dirty="0" smtClean="0"/>
              <a:t> </a:t>
            </a:r>
            <a:r>
              <a:rPr lang="ko-KR" altLang="en-US" sz="800" dirty="0" smtClean="0"/>
              <a:t> 결과는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을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의 업무가 아니므로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갑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은 이에 따른 손해배상 청구를 하지 않는다</a:t>
            </a:r>
            <a:r>
              <a:rPr lang="en-US" altLang="ko-KR" sz="800" dirty="0" smtClean="0"/>
              <a:t>.)</a:t>
            </a:r>
          </a:p>
          <a:p>
            <a:endParaRPr lang="ko-KR" altLang="en-US" sz="800" dirty="0"/>
          </a:p>
          <a:p>
            <a:r>
              <a:rPr lang="ko-KR" altLang="en-US" sz="800" b="1" dirty="0" smtClean="0"/>
              <a:t>제</a:t>
            </a:r>
            <a:r>
              <a:rPr lang="en-US" altLang="ko-KR" sz="800" b="1" dirty="0" smtClean="0"/>
              <a:t>6</a:t>
            </a:r>
            <a:r>
              <a:rPr lang="ko-KR" altLang="en-US" sz="800" b="1" dirty="0" smtClean="0"/>
              <a:t>조 </a:t>
            </a:r>
            <a:r>
              <a:rPr lang="en-US" altLang="ko-KR" sz="800" b="1" dirty="0"/>
              <a:t>(</a:t>
            </a:r>
            <a:r>
              <a:rPr lang="ko-KR" altLang="en-US" sz="800" b="1" dirty="0"/>
              <a:t>컨설팅 수수료 안내</a:t>
            </a:r>
            <a:r>
              <a:rPr lang="en-US" altLang="ko-KR" sz="800" b="1" dirty="0"/>
              <a:t>)</a:t>
            </a:r>
            <a:endParaRPr lang="ko-KR" altLang="en-US" sz="800" dirty="0"/>
          </a:p>
          <a:p>
            <a:pPr marL="228600" indent="-228600"/>
            <a:r>
              <a:rPr lang="en-US" altLang="ko-KR" sz="800" dirty="0" smtClean="0"/>
              <a:t>1. “</a:t>
            </a:r>
            <a:r>
              <a:rPr lang="ko-KR" altLang="en-US" sz="800" dirty="0"/>
              <a:t>갑”은“을”과 협의한 수수료지급은 </a:t>
            </a:r>
            <a:r>
              <a:rPr lang="ko-KR" altLang="en-US" sz="800" dirty="0" err="1"/>
              <a:t>낙찰당일시</a:t>
            </a:r>
            <a:r>
              <a:rPr lang="ko-KR" altLang="en-US" sz="800" dirty="0"/>
              <a:t> </a:t>
            </a:r>
            <a:r>
              <a:rPr lang="en-US" altLang="ko-KR" sz="800" dirty="0"/>
              <a:t>100%</a:t>
            </a:r>
            <a:r>
              <a:rPr lang="ko-KR" altLang="en-US" sz="800" dirty="0"/>
              <a:t>를 지급하기로 한다</a:t>
            </a:r>
            <a:r>
              <a:rPr lang="en-US" altLang="ko-KR" sz="800" dirty="0"/>
              <a:t>. </a:t>
            </a:r>
            <a:r>
              <a:rPr lang="ko-KR" altLang="en-US" sz="800" dirty="0"/>
              <a:t>수임료 지급이 </a:t>
            </a:r>
            <a:r>
              <a:rPr lang="en-US" altLang="ko-KR" sz="800" dirty="0"/>
              <a:t>5</a:t>
            </a:r>
            <a:r>
              <a:rPr lang="ko-KR" altLang="en-US" sz="800" dirty="0"/>
              <a:t>일 이상 </a:t>
            </a:r>
            <a:r>
              <a:rPr lang="ko-KR" altLang="en-US" sz="800" dirty="0" smtClean="0"/>
              <a:t>지연될 </a:t>
            </a:r>
            <a:r>
              <a:rPr lang="ko-KR" altLang="en-US" sz="800" dirty="0"/>
              <a:t>경우 법정 </a:t>
            </a:r>
            <a:r>
              <a:rPr lang="ko-KR" altLang="en-US" sz="800" dirty="0" smtClean="0"/>
              <a:t>이자율인 </a:t>
            </a:r>
            <a:r>
              <a:rPr lang="ko-KR" altLang="en-US" sz="800" dirty="0"/>
              <a:t>년리 </a:t>
            </a:r>
            <a:r>
              <a:rPr lang="en-US" altLang="ko-KR" sz="800" dirty="0"/>
              <a:t>20%</a:t>
            </a:r>
            <a:r>
              <a:rPr lang="ko-KR" altLang="en-US" sz="800" dirty="0" smtClean="0"/>
              <a:t>의</a:t>
            </a:r>
            <a:r>
              <a:rPr lang="en-US" altLang="ko-KR" sz="800" dirty="0" smtClean="0"/>
              <a:t> </a:t>
            </a:r>
            <a:r>
              <a:rPr lang="ko-KR" altLang="en-US" sz="800" dirty="0" smtClean="0"/>
              <a:t>지</a:t>
            </a:r>
            <a:endParaRPr lang="en-US" altLang="ko-KR" sz="800" dirty="0" smtClean="0"/>
          </a:p>
          <a:p>
            <a:pPr marL="228600" indent="-228600"/>
            <a:r>
              <a:rPr lang="en-US" altLang="ko-KR" sz="800" dirty="0" smtClean="0"/>
              <a:t> </a:t>
            </a:r>
            <a:r>
              <a:rPr lang="en-US" altLang="ko-KR" sz="800" dirty="0" smtClean="0"/>
              <a:t>  </a:t>
            </a:r>
            <a:r>
              <a:rPr lang="ko-KR" altLang="en-US" sz="800" dirty="0" err="1" smtClean="0"/>
              <a:t>연손해금을</a:t>
            </a:r>
            <a:r>
              <a:rPr lang="ko-KR" altLang="en-US" sz="800" dirty="0" smtClean="0"/>
              <a:t> </a:t>
            </a:r>
            <a:r>
              <a:rPr lang="ko-KR" altLang="en-US" sz="800" dirty="0"/>
              <a:t>“갑”</a:t>
            </a:r>
            <a:r>
              <a:rPr lang="en-US" altLang="ko-KR" sz="800" dirty="0"/>
              <a:t>(</a:t>
            </a:r>
            <a:r>
              <a:rPr lang="ko-KR" altLang="en-US" sz="800" dirty="0"/>
              <a:t>낙찰자</a:t>
            </a:r>
            <a:r>
              <a:rPr lang="en-US" altLang="ko-KR" sz="800" dirty="0"/>
              <a:t>)</a:t>
            </a:r>
            <a:r>
              <a:rPr lang="ko-KR" altLang="en-US" sz="800" dirty="0"/>
              <a:t>이 “을”</a:t>
            </a:r>
            <a:r>
              <a:rPr lang="en-US" altLang="ko-KR" sz="800" dirty="0"/>
              <a:t>(</a:t>
            </a:r>
            <a:r>
              <a:rPr lang="ko-KR" altLang="en-US" sz="800" dirty="0"/>
              <a:t>주</a:t>
            </a:r>
            <a:r>
              <a:rPr lang="en-US" altLang="ko-KR" sz="800" dirty="0"/>
              <a:t>.</a:t>
            </a:r>
            <a:r>
              <a:rPr lang="ko-KR" altLang="en-US" sz="800" dirty="0"/>
              <a:t>한국경매</a:t>
            </a:r>
            <a:r>
              <a:rPr lang="en-US" altLang="ko-KR" sz="800" dirty="0"/>
              <a:t>)</a:t>
            </a:r>
            <a:r>
              <a:rPr lang="ko-KR" altLang="en-US" sz="800" dirty="0"/>
              <a:t>에게 계산하여 지급하여야 하며 미지급시 </a:t>
            </a:r>
            <a:r>
              <a:rPr lang="ko-KR" altLang="en-US" sz="800" dirty="0" smtClean="0"/>
              <a:t>낙찰물건에 강제경매를 </a:t>
            </a:r>
            <a:r>
              <a:rPr lang="ko-KR" altLang="en-US" sz="800" dirty="0"/>
              <a:t>신청한다</a:t>
            </a:r>
            <a:r>
              <a:rPr lang="en-US" altLang="ko-KR" sz="800" dirty="0"/>
              <a:t>.</a:t>
            </a:r>
            <a:endParaRPr lang="ko-KR" altLang="en-US" sz="800" dirty="0"/>
          </a:p>
          <a:p>
            <a:r>
              <a:rPr lang="en-US" altLang="ko-KR" sz="800" dirty="0"/>
              <a:t>2. </a:t>
            </a:r>
            <a:r>
              <a:rPr lang="ko-KR" altLang="en-US" sz="800" dirty="0"/>
              <a:t>컨설팅 수수료는 </a:t>
            </a:r>
            <a:r>
              <a:rPr lang="ko-KR" altLang="en-US" sz="800" b="1" dirty="0"/>
              <a:t>부가가치세 별도</a:t>
            </a:r>
            <a:r>
              <a:rPr lang="ko-KR" altLang="en-US" sz="800" dirty="0"/>
              <a:t>로 정한다</a:t>
            </a:r>
            <a:r>
              <a:rPr lang="en-US" altLang="ko-KR" sz="800" dirty="0"/>
              <a:t>. </a:t>
            </a:r>
            <a:r>
              <a:rPr lang="ko-KR" altLang="en-US" sz="800" dirty="0"/>
              <a:t>단</a:t>
            </a:r>
            <a:r>
              <a:rPr lang="en-US" altLang="ko-KR" sz="800" dirty="0"/>
              <a:t>, </a:t>
            </a:r>
            <a:r>
              <a:rPr lang="ko-KR" altLang="en-US" sz="800" dirty="0"/>
              <a:t>감정가 </a:t>
            </a:r>
            <a:r>
              <a:rPr lang="en-US" altLang="ko-KR" sz="800" dirty="0"/>
              <a:t>1</a:t>
            </a:r>
            <a:r>
              <a:rPr lang="ko-KR" altLang="en-US" sz="800" dirty="0"/>
              <a:t>억</a:t>
            </a:r>
            <a:r>
              <a:rPr lang="en-US" altLang="ko-KR" sz="800" dirty="0"/>
              <a:t>4</a:t>
            </a:r>
            <a:r>
              <a:rPr lang="ko-KR" altLang="en-US" sz="800" dirty="0" err="1"/>
              <a:t>천만원</a:t>
            </a:r>
            <a:r>
              <a:rPr lang="ko-KR" altLang="en-US" sz="800" dirty="0"/>
              <a:t> 미만은 기본 </a:t>
            </a:r>
            <a:r>
              <a:rPr lang="ko-KR" altLang="en-US" sz="800" dirty="0" err="1"/>
              <a:t>최저보수액</a:t>
            </a:r>
            <a:r>
              <a:rPr lang="ko-KR" altLang="en-US" sz="800" dirty="0"/>
              <a:t> </a:t>
            </a:r>
            <a:r>
              <a:rPr lang="en-US" altLang="ko-KR" sz="800" dirty="0"/>
              <a:t>130</a:t>
            </a:r>
            <a:r>
              <a:rPr lang="ko-KR" altLang="en-US" sz="800" dirty="0"/>
              <a:t>만원으로 한다</a:t>
            </a:r>
            <a:r>
              <a:rPr lang="en-US" altLang="ko-KR" sz="800" dirty="0"/>
              <a:t>. </a:t>
            </a:r>
            <a:endParaRPr lang="ko-KR" altLang="en-US" sz="800" dirty="0"/>
          </a:p>
          <a:p>
            <a:r>
              <a:rPr lang="en-US" altLang="ko-KR" sz="800" dirty="0"/>
              <a:t>3. </a:t>
            </a:r>
            <a:r>
              <a:rPr lang="ko-KR" altLang="en-US" sz="800" dirty="0"/>
              <a:t>입찰결과 </a:t>
            </a:r>
            <a:r>
              <a:rPr lang="ko-KR" altLang="en-US" sz="800" dirty="0" err="1"/>
              <a:t>패찰시</a:t>
            </a:r>
            <a:r>
              <a:rPr lang="ko-KR" altLang="en-US" sz="800" dirty="0"/>
              <a:t> “갑”은 대체목적물에 대한 정보의 제공 및 컨설팅의 지속을 </a:t>
            </a:r>
            <a:r>
              <a:rPr lang="ko-KR" altLang="en-US" sz="800" dirty="0" err="1"/>
              <a:t>요구할수</a:t>
            </a:r>
            <a:r>
              <a:rPr lang="ko-KR" altLang="en-US" sz="800" dirty="0"/>
              <a:t> 있다</a:t>
            </a:r>
            <a:r>
              <a:rPr lang="en-US" altLang="ko-KR" sz="800" dirty="0"/>
              <a:t>. “</a:t>
            </a:r>
            <a:r>
              <a:rPr lang="ko-KR" altLang="en-US" sz="800" dirty="0"/>
              <a:t>을”은 대체목적을 컨설팅 </a:t>
            </a:r>
            <a:r>
              <a:rPr lang="ko-KR" altLang="en-US" sz="800" dirty="0" smtClean="0"/>
              <a:t>업무를 </a:t>
            </a:r>
            <a:r>
              <a:rPr lang="ko-KR" altLang="en-US" sz="800" dirty="0"/>
              <a:t>수행한다</a:t>
            </a:r>
            <a:r>
              <a:rPr lang="en-US" altLang="ko-KR" sz="800" dirty="0"/>
              <a:t>, (</a:t>
            </a:r>
            <a:r>
              <a:rPr lang="ko-KR" altLang="en-US" sz="800" dirty="0"/>
              <a:t>단</a:t>
            </a:r>
            <a:r>
              <a:rPr lang="en-US" altLang="ko-KR" sz="800" dirty="0" smtClean="0"/>
              <a:t>, </a:t>
            </a:r>
          </a:p>
          <a:p>
            <a:r>
              <a:rPr lang="en-US" altLang="ko-KR" sz="800" dirty="0" smtClean="0"/>
              <a:t>   1</a:t>
            </a:r>
            <a:r>
              <a:rPr lang="ko-KR" altLang="en-US" sz="800" dirty="0"/>
              <a:t>회 물건 낙찰 </a:t>
            </a:r>
            <a:r>
              <a:rPr lang="ko-KR" altLang="en-US" sz="800" dirty="0" err="1"/>
              <a:t>받을때</a:t>
            </a:r>
            <a:r>
              <a:rPr lang="ko-KR" altLang="en-US" sz="800" dirty="0"/>
              <a:t> 까지 계약금은 지불을 </a:t>
            </a:r>
            <a:r>
              <a:rPr lang="ko-KR" altLang="en-US" sz="800" dirty="0" err="1"/>
              <a:t>않하며</a:t>
            </a:r>
            <a:r>
              <a:rPr lang="ko-KR" altLang="en-US" sz="800" dirty="0"/>
              <a:t> 조사비용과 입찰참여시 발생되는 실비는 지급한다</a:t>
            </a:r>
            <a:r>
              <a:rPr lang="en-US" altLang="ko-KR" sz="800" dirty="0"/>
              <a:t>. </a:t>
            </a:r>
            <a:r>
              <a:rPr lang="ko-KR" altLang="en-US" sz="800" dirty="0" smtClean="0"/>
              <a:t>또한 </a:t>
            </a:r>
            <a:r>
              <a:rPr lang="en-US" altLang="ko-KR" sz="800" dirty="0"/>
              <a:t>1</a:t>
            </a:r>
            <a:r>
              <a:rPr lang="ko-KR" altLang="en-US" sz="800" dirty="0"/>
              <a:t>회 </a:t>
            </a:r>
            <a:r>
              <a:rPr lang="ko-KR" altLang="en-US" sz="800" dirty="0" err="1"/>
              <a:t>낙찰후</a:t>
            </a:r>
            <a:r>
              <a:rPr lang="ko-KR" altLang="en-US" sz="800" dirty="0"/>
              <a:t> </a:t>
            </a:r>
            <a:r>
              <a:rPr lang="en-US" altLang="ko-KR" sz="800" dirty="0"/>
              <a:t>2</a:t>
            </a:r>
            <a:r>
              <a:rPr lang="ko-KR" altLang="en-US" sz="800" dirty="0"/>
              <a:t>회째 </a:t>
            </a:r>
            <a:r>
              <a:rPr lang="ko-KR" altLang="en-US" sz="800" dirty="0" err="1"/>
              <a:t>경매의뢰시</a:t>
            </a:r>
            <a:r>
              <a:rPr lang="ko-KR" altLang="en-US" sz="800" dirty="0"/>
              <a:t> </a:t>
            </a:r>
            <a:r>
              <a:rPr lang="ko-KR" altLang="en-US" sz="800" dirty="0" smtClean="0"/>
              <a:t>계   </a:t>
            </a:r>
            <a:endParaRPr lang="en-US" altLang="ko-KR" sz="800" dirty="0" smtClean="0"/>
          </a:p>
          <a:p>
            <a:r>
              <a:rPr lang="en-US" altLang="ko-KR" sz="800" dirty="0" smtClean="0"/>
              <a:t> </a:t>
            </a:r>
            <a:r>
              <a:rPr lang="en-US" altLang="ko-KR" sz="800" dirty="0" smtClean="0"/>
              <a:t>  </a:t>
            </a:r>
            <a:r>
              <a:rPr lang="ko-KR" altLang="en-US" sz="800" dirty="0" err="1" smtClean="0"/>
              <a:t>약금은</a:t>
            </a:r>
            <a:r>
              <a:rPr lang="ko-KR" altLang="en-US" sz="800" dirty="0" smtClean="0"/>
              <a:t> </a:t>
            </a:r>
            <a:r>
              <a:rPr lang="en-US" altLang="ko-KR" sz="800" dirty="0"/>
              <a:t>10</a:t>
            </a:r>
            <a:r>
              <a:rPr lang="ko-KR" altLang="en-US" sz="800" dirty="0"/>
              <a:t>만원으로 한다</a:t>
            </a:r>
            <a:r>
              <a:rPr lang="en-US" altLang="ko-KR" sz="800" dirty="0"/>
              <a:t>.) </a:t>
            </a:r>
            <a:endParaRPr lang="ko-KR" altLang="en-US" sz="800" dirty="0"/>
          </a:p>
          <a:p>
            <a:r>
              <a:rPr lang="en-US" altLang="ko-KR" sz="800" dirty="0"/>
              <a:t>4.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갑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은 낙찰후 </a:t>
            </a:r>
            <a:r>
              <a:rPr lang="ko-KR" altLang="en-US" sz="800" dirty="0"/>
              <a:t>불허가</a:t>
            </a:r>
            <a:r>
              <a:rPr lang="en-US" altLang="ko-KR" sz="800" dirty="0"/>
              <a:t>, </a:t>
            </a:r>
            <a:r>
              <a:rPr lang="ko-KR" altLang="en-US" sz="800" dirty="0" smtClean="0"/>
              <a:t>취하</a:t>
            </a:r>
            <a:r>
              <a:rPr lang="en-US" altLang="ko-KR" sz="800" dirty="0" smtClean="0"/>
              <a:t>, </a:t>
            </a:r>
            <a:r>
              <a:rPr lang="ko-KR" altLang="en-US" sz="800" dirty="0" err="1" smtClean="0"/>
              <a:t>잔금미납부</a:t>
            </a:r>
            <a:r>
              <a:rPr lang="ko-KR" altLang="en-US" sz="800" dirty="0" smtClean="0"/>
              <a:t> </a:t>
            </a:r>
            <a:r>
              <a:rPr lang="ko-KR" altLang="en-US" sz="800" dirty="0"/>
              <a:t>등으로 해당 목적물에 대한 취득을 달성할 수 </a:t>
            </a:r>
            <a:r>
              <a:rPr lang="ko-KR" altLang="en-US" sz="800" dirty="0" err="1" smtClean="0"/>
              <a:t>없을때에는</a:t>
            </a:r>
            <a:r>
              <a:rPr lang="ko-KR" altLang="en-US" sz="800" dirty="0" smtClean="0"/>
              <a:t>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갑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이 포기하는것으로 간주하며</a:t>
            </a:r>
            <a:r>
              <a:rPr lang="en-US" altLang="ko-KR" sz="800" dirty="0" smtClean="0"/>
              <a:t>,</a:t>
            </a:r>
            <a:r>
              <a:rPr lang="ko-KR" altLang="en-US" sz="800" dirty="0" smtClean="0"/>
              <a:t>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을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에게 </a:t>
            </a:r>
            <a:r>
              <a:rPr lang="ko-KR" altLang="en-US" sz="800" dirty="0" smtClean="0"/>
              <a:t>  </a:t>
            </a:r>
            <a:endParaRPr lang="en-US" altLang="ko-KR" sz="800" dirty="0" smtClean="0"/>
          </a:p>
          <a:p>
            <a:r>
              <a:rPr lang="en-US" altLang="ko-KR" sz="800" dirty="0" smtClean="0"/>
              <a:t> </a:t>
            </a:r>
            <a:r>
              <a:rPr lang="en-US" altLang="ko-KR" sz="800" dirty="0" smtClean="0"/>
              <a:t>  </a:t>
            </a:r>
            <a:r>
              <a:rPr lang="ko-KR" altLang="en-US" sz="800" dirty="0" smtClean="0"/>
              <a:t>법원의 </a:t>
            </a:r>
            <a:r>
              <a:rPr lang="ko-KR" altLang="en-US" sz="800" dirty="0" smtClean="0"/>
              <a:t>입찰보증금보관금과 컨설팅수임료</a:t>
            </a:r>
            <a:r>
              <a:rPr lang="en-US" altLang="ko-KR" sz="800" dirty="0" smtClean="0"/>
              <a:t>.</a:t>
            </a:r>
            <a:r>
              <a:rPr lang="ko-KR" altLang="en-US" sz="800" dirty="0" err="1" smtClean="0"/>
              <a:t>조사료등에</a:t>
            </a:r>
            <a:r>
              <a:rPr lang="ko-KR" altLang="en-US" sz="800" dirty="0" smtClean="0"/>
              <a:t> 대한 손해배상청구를 </a:t>
            </a:r>
            <a:r>
              <a:rPr lang="ko-KR" altLang="en-US" sz="800" dirty="0" err="1" smtClean="0"/>
              <a:t>하지않는다</a:t>
            </a:r>
            <a:r>
              <a:rPr lang="en-US" altLang="ko-KR" sz="800" dirty="0" smtClean="0"/>
              <a:t>. </a:t>
            </a:r>
            <a:r>
              <a:rPr lang="ko-KR" altLang="en-US" sz="800" dirty="0" smtClean="0"/>
              <a:t>또한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을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은 입찰참여 </a:t>
            </a:r>
            <a:r>
              <a:rPr lang="ko-KR" altLang="en-US" sz="800" dirty="0"/>
              <a:t>목적물에 대한 제반업무를 </a:t>
            </a:r>
            <a:r>
              <a:rPr lang="ko-KR" altLang="en-US" sz="800" dirty="0" smtClean="0"/>
              <a:t>수</a:t>
            </a:r>
            <a:endParaRPr lang="en-US" altLang="ko-KR" sz="800" dirty="0" smtClean="0"/>
          </a:p>
          <a:p>
            <a:r>
              <a:rPr lang="en-US" altLang="ko-KR" sz="800" dirty="0" smtClean="0"/>
              <a:t> </a:t>
            </a:r>
            <a:r>
              <a:rPr lang="en-US" altLang="ko-KR" sz="800" dirty="0" smtClean="0"/>
              <a:t>  </a:t>
            </a:r>
            <a:r>
              <a:rPr lang="ko-KR" altLang="en-US" sz="800" dirty="0" err="1" smtClean="0"/>
              <a:t>행하였음으로</a:t>
            </a:r>
            <a:r>
              <a:rPr lang="ko-KR" altLang="en-US" sz="800" dirty="0" smtClean="0"/>
              <a:t> </a:t>
            </a:r>
            <a:r>
              <a:rPr lang="ko-KR" altLang="en-US" sz="800" dirty="0"/>
              <a:t>지급된 수수료는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갑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에게 지급하지 않는다</a:t>
            </a:r>
            <a:r>
              <a:rPr lang="en-US" altLang="ko-KR" sz="800" dirty="0" smtClean="0"/>
              <a:t>.</a:t>
            </a:r>
          </a:p>
          <a:p>
            <a:endParaRPr lang="ko-KR" altLang="en-US" sz="800" dirty="0"/>
          </a:p>
          <a:p>
            <a:r>
              <a:rPr lang="ko-KR" altLang="en-US" sz="800" b="1" dirty="0" smtClean="0"/>
              <a:t>제</a:t>
            </a:r>
            <a:r>
              <a:rPr lang="en-US" altLang="ko-KR" sz="800" b="1" dirty="0" smtClean="0"/>
              <a:t>7</a:t>
            </a:r>
            <a:r>
              <a:rPr lang="ko-KR" altLang="en-US" sz="800" b="1" dirty="0" smtClean="0"/>
              <a:t>조 </a:t>
            </a:r>
            <a:r>
              <a:rPr lang="en-US" altLang="ko-KR" sz="800" b="1" dirty="0"/>
              <a:t>(</a:t>
            </a:r>
            <a:r>
              <a:rPr lang="ko-KR" altLang="en-US" sz="800" b="1" dirty="0"/>
              <a:t>피해보상 규정 및 권리</a:t>
            </a:r>
            <a:r>
              <a:rPr lang="en-US" altLang="ko-KR" sz="800" b="1" dirty="0"/>
              <a:t>, </a:t>
            </a:r>
            <a:r>
              <a:rPr lang="ko-KR" altLang="en-US" sz="800" b="1" dirty="0"/>
              <a:t>의무양도 금지</a:t>
            </a:r>
            <a:r>
              <a:rPr lang="en-US" altLang="ko-KR" sz="800" b="1" dirty="0"/>
              <a:t>)</a:t>
            </a:r>
            <a:endParaRPr lang="ko-KR" altLang="en-US" sz="800" dirty="0"/>
          </a:p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본 </a:t>
            </a:r>
            <a:r>
              <a:rPr lang="ko-KR" altLang="en-US" sz="800" dirty="0"/>
              <a:t>사건 </a:t>
            </a:r>
            <a:r>
              <a:rPr lang="ko-KR" altLang="en-US" sz="800" dirty="0" err="1"/>
              <a:t>낙찰후</a:t>
            </a:r>
            <a:r>
              <a:rPr lang="ko-KR" altLang="en-US" sz="800" dirty="0"/>
              <a:t> “을”의 권리분석 실수로 인하여 입찰보증금을 </a:t>
            </a:r>
            <a:r>
              <a:rPr lang="ko-KR" altLang="en-US" sz="800" dirty="0" err="1"/>
              <a:t>반환받지</a:t>
            </a:r>
            <a:r>
              <a:rPr lang="ko-KR" altLang="en-US" sz="800" dirty="0"/>
              <a:t> 못한 경우에는 입찰보증금과 지급된 수수료 전액 </a:t>
            </a:r>
            <a:r>
              <a:rPr lang="ko-KR" altLang="en-US" sz="800" dirty="0" smtClean="0"/>
              <a:t>및 입찰보증금의 </a:t>
            </a:r>
            <a:r>
              <a:rPr lang="ko-KR" altLang="en-US" sz="800" dirty="0" smtClean="0"/>
              <a:t>년</a:t>
            </a:r>
            <a:endParaRPr lang="en-US" altLang="ko-KR" sz="800" dirty="0" smtClean="0"/>
          </a:p>
          <a:p>
            <a:r>
              <a:rPr lang="ko-KR" altLang="en-US" sz="800" dirty="0" smtClean="0"/>
              <a:t>   리 </a:t>
            </a:r>
            <a:r>
              <a:rPr lang="en-US" altLang="ko-KR" sz="800" dirty="0"/>
              <a:t>20%</a:t>
            </a:r>
            <a:r>
              <a:rPr lang="ko-KR" altLang="en-US" sz="800" dirty="0"/>
              <a:t>에 해당되는 이자를 함께 지체없이 배상하여야 한다</a:t>
            </a:r>
            <a:r>
              <a:rPr lang="en-US" altLang="ko-KR" sz="800" dirty="0"/>
              <a:t>.</a:t>
            </a:r>
            <a:endParaRPr lang="ko-KR" altLang="en-US" sz="800" dirty="0"/>
          </a:p>
          <a:p>
            <a:r>
              <a:rPr lang="en-US" altLang="ko-KR" sz="800" dirty="0" smtClean="0"/>
              <a:t>2</a:t>
            </a:r>
            <a:r>
              <a:rPr lang="en-US" altLang="ko-KR" sz="800" dirty="0"/>
              <a:t>. </a:t>
            </a:r>
            <a:r>
              <a:rPr lang="ko-KR" altLang="en-US" sz="800" dirty="0"/>
              <a:t>천재지변 또는 “을”의 귀책사유에 의하지 아니한 법원명령 등의 불가항력적인 사유</a:t>
            </a:r>
            <a:r>
              <a:rPr lang="en-US" altLang="ko-KR" sz="800" dirty="0"/>
              <a:t>(</a:t>
            </a:r>
            <a:r>
              <a:rPr lang="ko-KR" altLang="en-US" sz="800" dirty="0"/>
              <a:t>소유자의 항고</a:t>
            </a:r>
            <a:r>
              <a:rPr lang="en-US" altLang="ko-KR" sz="800" dirty="0"/>
              <a:t>, </a:t>
            </a:r>
            <a:r>
              <a:rPr lang="ko-KR" altLang="en-US" sz="800" dirty="0"/>
              <a:t>이해관계인 </a:t>
            </a:r>
            <a:r>
              <a:rPr lang="ko-KR" altLang="en-US" sz="800" dirty="0" err="1"/>
              <a:t>이의제기등</a:t>
            </a:r>
            <a:r>
              <a:rPr lang="en-US" altLang="ko-KR" sz="800" dirty="0"/>
              <a:t>)</a:t>
            </a:r>
            <a:r>
              <a:rPr lang="ko-KR" altLang="en-US" sz="800" dirty="0" smtClean="0"/>
              <a:t>로 인하여 </a:t>
            </a:r>
            <a:r>
              <a:rPr lang="ko-KR" altLang="en-US" sz="800" dirty="0" smtClean="0"/>
              <a:t>컨설팅</a:t>
            </a:r>
            <a:endParaRPr lang="en-US" altLang="ko-KR" sz="800" dirty="0" smtClean="0"/>
          </a:p>
          <a:p>
            <a:r>
              <a:rPr lang="en-US" altLang="ko-KR" sz="800" dirty="0" smtClean="0"/>
              <a:t> </a:t>
            </a:r>
            <a:r>
              <a:rPr lang="ko-KR" altLang="en-US" sz="800" dirty="0" smtClean="0"/>
              <a:t>  절차가 </a:t>
            </a:r>
            <a:r>
              <a:rPr lang="ko-KR" altLang="en-US" sz="800" dirty="0"/>
              <a:t>지연 또는 정지될 경우 “을”은 이를“갑”에게 통지하기로 하며</a:t>
            </a:r>
            <a:r>
              <a:rPr lang="en-US" altLang="ko-KR" sz="800" dirty="0"/>
              <a:t>, </a:t>
            </a:r>
            <a:r>
              <a:rPr lang="ko-KR" altLang="en-US" sz="800" dirty="0" err="1"/>
              <a:t>이경우에는</a:t>
            </a:r>
            <a:r>
              <a:rPr lang="ko-KR" altLang="en-US" sz="800" dirty="0"/>
              <a:t> 계약해제 또는 피해를 </a:t>
            </a:r>
            <a:r>
              <a:rPr lang="ko-KR" altLang="en-US" sz="800" dirty="0" err="1" smtClean="0"/>
              <a:t>주장할수</a:t>
            </a:r>
            <a:r>
              <a:rPr lang="ko-KR" altLang="en-US" sz="800" dirty="0" smtClean="0"/>
              <a:t> </a:t>
            </a:r>
            <a:r>
              <a:rPr lang="ko-KR" altLang="en-US" sz="800" dirty="0"/>
              <a:t>없다</a:t>
            </a:r>
            <a:r>
              <a:rPr lang="en-US" altLang="ko-KR" sz="800" dirty="0"/>
              <a:t>.</a:t>
            </a:r>
            <a:endParaRPr lang="ko-KR" altLang="en-US" sz="800" dirty="0"/>
          </a:p>
          <a:p>
            <a:r>
              <a:rPr lang="en-US" altLang="ko-KR" sz="800" dirty="0"/>
              <a:t>3. “</a:t>
            </a:r>
            <a:r>
              <a:rPr lang="ko-KR" altLang="en-US" sz="800" dirty="0"/>
              <a:t>갑”과 “을”간에 경매의뢰 </a:t>
            </a:r>
            <a:r>
              <a:rPr lang="ko-KR" altLang="en-US" sz="800" dirty="0" err="1"/>
              <a:t>계약체결후</a:t>
            </a:r>
            <a:r>
              <a:rPr lang="ko-KR" altLang="en-US" sz="800" dirty="0"/>
              <a:t> “을”이 제공한 정보를 입수하여 </a:t>
            </a:r>
            <a:r>
              <a:rPr lang="ko-KR" altLang="en-US" sz="800" dirty="0" smtClean="0"/>
              <a:t>“</a:t>
            </a:r>
            <a:r>
              <a:rPr lang="ko-KR" altLang="en-US" sz="800" dirty="0"/>
              <a:t>갑”이 단독으로 입찰을 참여한 </a:t>
            </a:r>
            <a:r>
              <a:rPr lang="ko-KR" altLang="en-US" sz="800" dirty="0" smtClean="0"/>
              <a:t>경우에는 컨설팅업무를 </a:t>
            </a:r>
            <a:r>
              <a:rPr lang="ko-KR" altLang="en-US" sz="800" dirty="0" smtClean="0"/>
              <a:t>완료한 것으로</a:t>
            </a:r>
            <a:endParaRPr lang="en-US" altLang="ko-KR" sz="800" dirty="0" smtClean="0"/>
          </a:p>
          <a:p>
            <a:r>
              <a:rPr lang="en-US" altLang="ko-KR" sz="800" dirty="0" smtClean="0"/>
              <a:t> </a:t>
            </a:r>
            <a:r>
              <a:rPr lang="en-US" altLang="ko-KR" sz="800" dirty="0" smtClean="0"/>
              <a:t> </a:t>
            </a:r>
            <a:r>
              <a:rPr lang="ko-KR" altLang="en-US" sz="800" dirty="0" smtClean="0"/>
              <a:t> 간주하여 </a:t>
            </a:r>
            <a:r>
              <a:rPr lang="ko-KR" altLang="en-US" sz="800" dirty="0"/>
              <a:t>“갑”은 </a:t>
            </a:r>
            <a:r>
              <a:rPr lang="ko-KR" altLang="en-US" sz="800" dirty="0" err="1"/>
              <a:t>약정한수수료를</a:t>
            </a:r>
            <a:r>
              <a:rPr lang="ko-KR" altLang="en-US" sz="800" dirty="0"/>
              <a:t> </a:t>
            </a:r>
            <a:r>
              <a:rPr lang="en-US" altLang="ko-KR" sz="800" dirty="0"/>
              <a:t>2</a:t>
            </a:r>
            <a:r>
              <a:rPr lang="ko-KR" altLang="en-US" sz="800" dirty="0"/>
              <a:t>배에 해당되는 금액을 지불하여야 하기로 한다</a:t>
            </a:r>
            <a:r>
              <a:rPr lang="en-US" altLang="ko-KR" sz="800" dirty="0" smtClean="0"/>
              <a:t>.</a:t>
            </a:r>
          </a:p>
          <a:p>
            <a:r>
              <a:rPr lang="en-US" altLang="ko-KR" sz="800" dirty="0" smtClean="0"/>
              <a:t>4. “</a:t>
            </a:r>
            <a:r>
              <a:rPr lang="ko-KR" altLang="en-US" sz="800" dirty="0" smtClean="0"/>
              <a:t>을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의 책임자 승낙없이 </a:t>
            </a:r>
            <a:r>
              <a:rPr lang="ko-KR" altLang="en-US" sz="800" dirty="0" err="1" smtClean="0"/>
              <a:t>담당컨설트와</a:t>
            </a:r>
            <a:r>
              <a:rPr lang="ko-KR" altLang="en-US" sz="800" dirty="0" smtClean="0"/>
              <a:t> 이루어지는 내용은 본사와 상관이 </a:t>
            </a:r>
            <a:r>
              <a:rPr lang="ko-KR" altLang="en-US" sz="800" dirty="0" err="1" smtClean="0"/>
              <a:t>없는것으로</a:t>
            </a:r>
            <a:r>
              <a:rPr lang="ko-KR" altLang="en-US" sz="800" dirty="0" smtClean="0"/>
              <a:t> 하며 피해가 발생시  손해배상 청구를 하지 않는다</a:t>
            </a:r>
            <a:r>
              <a:rPr lang="en-US" altLang="ko-KR" sz="800" dirty="0" smtClean="0"/>
              <a:t>. </a:t>
            </a:r>
            <a:endParaRPr lang="ko-KR" altLang="en-US" sz="800" dirty="0"/>
          </a:p>
          <a:p>
            <a:r>
              <a:rPr lang="en-US" altLang="ko-KR" sz="800" dirty="0" smtClean="0"/>
              <a:t>5. </a:t>
            </a:r>
            <a:r>
              <a:rPr lang="ko-KR" altLang="en-US" sz="800" dirty="0"/>
              <a:t>본 계약으로 인해 발생되는 권리</a:t>
            </a:r>
            <a:r>
              <a:rPr lang="en-US" altLang="ko-KR" sz="800" dirty="0"/>
              <a:t>, </a:t>
            </a:r>
            <a:r>
              <a:rPr lang="ko-KR" altLang="en-US" sz="800" dirty="0"/>
              <a:t>의무는 “갑”과 “을”의 상호간에 협의 없이 제</a:t>
            </a:r>
            <a:r>
              <a:rPr lang="en-US" altLang="ko-KR" sz="800" dirty="0"/>
              <a:t>3</a:t>
            </a:r>
            <a:r>
              <a:rPr lang="ko-KR" altLang="en-US" sz="800" dirty="0"/>
              <a:t>자에게 </a:t>
            </a:r>
            <a:r>
              <a:rPr lang="ko-KR" altLang="en-US" sz="800" dirty="0" err="1"/>
              <a:t>양도및</a:t>
            </a:r>
            <a:r>
              <a:rPr lang="ko-KR" altLang="en-US" sz="800" dirty="0"/>
              <a:t> 정보제공을 </a:t>
            </a:r>
            <a:r>
              <a:rPr lang="ko-KR" altLang="en-US" sz="800" dirty="0" err="1"/>
              <a:t>할수</a:t>
            </a:r>
            <a:r>
              <a:rPr lang="ko-KR" altLang="en-US" sz="800" dirty="0"/>
              <a:t> 없다</a:t>
            </a:r>
            <a:r>
              <a:rPr lang="en-US" altLang="ko-KR" sz="800" dirty="0" smtClean="0"/>
              <a:t>.</a:t>
            </a:r>
          </a:p>
          <a:p>
            <a:endParaRPr lang="ko-KR" altLang="en-US" sz="800" dirty="0"/>
          </a:p>
          <a:p>
            <a:r>
              <a:rPr lang="ko-KR" altLang="en-US" sz="800" b="1" dirty="0" smtClean="0"/>
              <a:t>제</a:t>
            </a:r>
            <a:r>
              <a:rPr lang="en-US" altLang="ko-KR" sz="800" b="1" dirty="0" smtClean="0"/>
              <a:t>8</a:t>
            </a:r>
            <a:r>
              <a:rPr lang="ko-KR" altLang="en-US" sz="800" b="1" dirty="0" smtClean="0"/>
              <a:t>조 </a:t>
            </a:r>
            <a:r>
              <a:rPr lang="en-US" altLang="ko-KR" sz="800" b="1" dirty="0"/>
              <a:t>(</a:t>
            </a:r>
            <a:r>
              <a:rPr lang="ko-KR" altLang="en-US" sz="800" b="1" dirty="0"/>
              <a:t>특약조건 작성 및 기타</a:t>
            </a:r>
            <a:r>
              <a:rPr lang="en-US" altLang="ko-KR" sz="800" b="1" dirty="0"/>
              <a:t>)</a:t>
            </a:r>
            <a:endParaRPr lang="ko-KR" altLang="en-US" sz="800" dirty="0"/>
          </a:p>
          <a:p>
            <a:r>
              <a:rPr lang="en-US" altLang="ko-KR" sz="800" dirty="0"/>
              <a:t>1. “</a:t>
            </a:r>
            <a:r>
              <a:rPr lang="ko-KR" altLang="en-US" sz="800" dirty="0"/>
              <a:t>갑”은 업무상 “을”의 </a:t>
            </a:r>
            <a:r>
              <a:rPr lang="ko-KR" altLang="en-US" sz="800" dirty="0" err="1"/>
              <a:t>담당컨설트와</a:t>
            </a:r>
            <a:r>
              <a:rPr lang="ko-KR" altLang="en-US" sz="800" dirty="0"/>
              <a:t> 연락이 </a:t>
            </a:r>
            <a:r>
              <a:rPr lang="ko-KR" altLang="en-US" sz="800" dirty="0" err="1"/>
              <a:t>않될시에는</a:t>
            </a:r>
            <a:r>
              <a:rPr lang="ko-KR" altLang="en-US" sz="800" dirty="0"/>
              <a:t> </a:t>
            </a:r>
            <a:r>
              <a:rPr lang="ko-KR" altLang="en-US" sz="800" dirty="0" err="1"/>
              <a:t>지체없이</a:t>
            </a:r>
            <a:r>
              <a:rPr lang="ko-KR" altLang="en-US" sz="800" dirty="0"/>
              <a:t> 본사로 연락을 취하여 자문을 요구한다</a:t>
            </a:r>
            <a:r>
              <a:rPr lang="en-US" altLang="ko-KR" sz="800" dirty="0"/>
              <a:t>.</a:t>
            </a:r>
            <a:endParaRPr lang="ko-KR" altLang="en-US" sz="800" dirty="0"/>
          </a:p>
          <a:p>
            <a:r>
              <a:rPr lang="en-US" altLang="ko-KR" sz="800" dirty="0"/>
              <a:t>2. “</a:t>
            </a:r>
            <a:r>
              <a:rPr lang="ko-KR" altLang="en-US" sz="800" dirty="0"/>
              <a:t>을”의 계약서 및 약관사항 이외의 “갑”의 다른 요구사항이 있을시에는 담당 </a:t>
            </a:r>
            <a:r>
              <a:rPr lang="ko-KR" altLang="en-US" sz="800" dirty="0" err="1"/>
              <a:t>컨설트로</a:t>
            </a:r>
            <a:r>
              <a:rPr lang="ko-KR" altLang="en-US" sz="800" dirty="0"/>
              <a:t> 인해 본사의 대표이사의 최종 결재가 </a:t>
            </a:r>
            <a:r>
              <a:rPr lang="ko-KR" altLang="en-US" sz="800" dirty="0" err="1" smtClean="0"/>
              <a:t>끝난후</a:t>
            </a:r>
            <a:r>
              <a:rPr lang="ko-KR" altLang="en-US" sz="800" dirty="0" smtClean="0"/>
              <a:t> </a:t>
            </a:r>
            <a:r>
              <a:rPr lang="ko-KR" altLang="en-US" sz="800" dirty="0" smtClean="0"/>
              <a:t>특약조건 </a:t>
            </a:r>
            <a:endParaRPr lang="en-US" altLang="ko-KR" sz="800" dirty="0" smtClean="0"/>
          </a:p>
          <a:p>
            <a:r>
              <a:rPr lang="en-US" altLang="ko-KR" sz="800" dirty="0" smtClean="0"/>
              <a:t> </a:t>
            </a:r>
            <a:r>
              <a:rPr lang="ko-KR" altLang="en-US" sz="800" dirty="0" smtClean="0"/>
              <a:t>  에 </a:t>
            </a:r>
            <a:r>
              <a:rPr lang="ko-KR" altLang="en-US" sz="800" dirty="0"/>
              <a:t>명시하여 추가약정을 </a:t>
            </a:r>
            <a:r>
              <a:rPr lang="ko-KR" altLang="en-US" sz="800" dirty="0" err="1"/>
              <a:t>할수</a:t>
            </a:r>
            <a:r>
              <a:rPr lang="ko-KR" altLang="en-US" sz="800" dirty="0"/>
              <a:t> 있다</a:t>
            </a:r>
            <a:r>
              <a:rPr lang="en-US" altLang="ko-KR" sz="800" dirty="0"/>
              <a:t>. </a:t>
            </a:r>
            <a:r>
              <a:rPr lang="ko-KR" altLang="en-US" sz="800" dirty="0"/>
              <a:t>단</a:t>
            </a:r>
            <a:r>
              <a:rPr lang="en-US" altLang="ko-KR" sz="800" dirty="0"/>
              <a:t>, “</a:t>
            </a:r>
            <a:r>
              <a:rPr lang="ko-KR" altLang="en-US" sz="800" dirty="0"/>
              <a:t>을”의 대표이사 결재가 없는 담당 컨설팅과의 단독협의는 “을”</a:t>
            </a:r>
            <a:r>
              <a:rPr lang="ko-KR" altLang="en-US" sz="800" dirty="0" smtClean="0"/>
              <a:t>과 해당없음을 </a:t>
            </a:r>
            <a:r>
              <a:rPr lang="ko-KR" altLang="en-US" sz="800" dirty="0"/>
              <a:t>간주하며 단독협의에 </a:t>
            </a:r>
            <a:r>
              <a:rPr lang="ko-KR" altLang="en-US" sz="800" dirty="0" smtClean="0"/>
              <a:t>따</a:t>
            </a:r>
            <a:endParaRPr lang="en-US" altLang="ko-KR" sz="800" dirty="0" smtClean="0"/>
          </a:p>
          <a:p>
            <a:r>
              <a:rPr lang="en-US" altLang="ko-KR" sz="800" dirty="0" smtClean="0"/>
              <a:t> </a:t>
            </a:r>
            <a:r>
              <a:rPr lang="en-US" altLang="ko-KR" sz="800" dirty="0" smtClean="0"/>
              <a:t>  </a:t>
            </a:r>
            <a:r>
              <a:rPr lang="ko-KR" altLang="en-US" sz="800" dirty="0" err="1" smtClean="0"/>
              <a:t>른</a:t>
            </a:r>
            <a:r>
              <a:rPr lang="ko-KR" altLang="en-US" sz="800" dirty="0" smtClean="0"/>
              <a:t> </a:t>
            </a:r>
            <a:r>
              <a:rPr lang="ko-KR" altLang="en-US" sz="800" dirty="0"/>
              <a:t>손해배상액은 청구하지 않으며 계약서 및 약관에 명시된 내용에 이행하기로 한다</a:t>
            </a:r>
            <a:r>
              <a:rPr lang="en-US" altLang="ko-KR" sz="800" dirty="0" smtClean="0"/>
              <a:t>.</a:t>
            </a:r>
          </a:p>
          <a:p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 </a:t>
            </a:r>
            <a:endParaRPr lang="ko-KR" altLang="en-US" sz="800" dirty="0"/>
          </a:p>
          <a:p>
            <a:r>
              <a:rPr lang="en-US" altLang="ko-KR" sz="800" b="1" dirty="0"/>
              <a:t>※ </a:t>
            </a:r>
            <a:r>
              <a:rPr lang="ko-KR" altLang="en-US" sz="800" b="1" dirty="0" smtClean="0"/>
              <a:t>특약조건</a:t>
            </a:r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ko-KR" altLang="en-US" sz="800" dirty="0"/>
          </a:p>
          <a:p>
            <a:endParaRPr lang="ko-KR" altLang="en-US" sz="500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449784" y="7866781"/>
          <a:ext cx="6480720" cy="648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0"/>
              </a:tblGrid>
              <a:tr h="648072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449784" y="8586861"/>
            <a:ext cx="6552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800" b="1" dirty="0" smtClean="0"/>
              <a:t>잠깐 </a:t>
            </a:r>
            <a:r>
              <a:rPr lang="en-US" altLang="ko-KR" sz="800" b="1" dirty="0" smtClean="0"/>
              <a:t>!   </a:t>
            </a:r>
            <a:r>
              <a:rPr lang="ko-KR" altLang="en-US" sz="800" b="1" dirty="0" smtClean="0"/>
              <a:t>계약서와 약관내용에 “갑”과 “을”의 협의완료 및 의무사항을 </a:t>
            </a:r>
            <a:r>
              <a:rPr lang="ko-KR" altLang="en-US" sz="800" b="1" dirty="0" err="1" smtClean="0"/>
              <a:t>확인후</a:t>
            </a:r>
            <a:r>
              <a:rPr lang="ko-KR" altLang="en-US" sz="800" b="1" dirty="0" smtClean="0"/>
              <a:t> 동의 하여 주시기 바랍니다</a:t>
            </a:r>
            <a:r>
              <a:rPr lang="en-US" altLang="ko-KR" sz="800" b="1" dirty="0" smtClean="0"/>
              <a:t>.</a:t>
            </a:r>
          </a:p>
          <a:p>
            <a:endParaRPr lang="en-US" altLang="ko-KR" sz="800" b="1" dirty="0" smtClean="0"/>
          </a:p>
          <a:p>
            <a:endParaRPr lang="ko-KR" altLang="en-US" sz="800" b="1" dirty="0"/>
          </a:p>
        </p:txBody>
      </p:sp>
      <p:pic>
        <p:nvPicPr>
          <p:cNvPr id="8" name="그림 7" descr="index0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92717" y="9053038"/>
            <a:ext cx="1399794" cy="263021"/>
          </a:xfrm>
          <a:prstGeom prst="rect">
            <a:avLst/>
          </a:prstGeom>
        </p:spPr>
      </p:pic>
      <p:pic>
        <p:nvPicPr>
          <p:cNvPr id="9" name="그림 8" descr="010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38016" y="89917"/>
            <a:ext cx="2324758" cy="563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12974" y="412703"/>
            <a:ext cx="6354340" cy="375667"/>
          </a:xfrm>
        </p:spPr>
        <p:txBody>
          <a:bodyPr>
            <a:noAutofit/>
          </a:bodyPr>
          <a:lstStyle/>
          <a:p>
            <a:r>
              <a:rPr lang="ko-KR" altLang="en-US" sz="2100" b="1" dirty="0" smtClean="0">
                <a:latin typeface="HY견명조" pitchFamily="18" charset="-127"/>
                <a:ea typeface="HY견명조" pitchFamily="18" charset="-127"/>
              </a:rPr>
              <a:t>법원경매 컨설팅 계약서</a:t>
            </a:r>
            <a:endParaRPr lang="ko-KR" altLang="en-US" sz="2100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43512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43512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43512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43512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1752845" y="788370"/>
            <a:ext cx="5036977" cy="7513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89" tIns="48344" rIns="96689" bIns="48344" rtlCol="0" anchor="ctr"/>
          <a:lstStyle/>
          <a:p>
            <a:pPr algn="ctr"/>
            <a:endParaRPr lang="ko-KR" altLang="en-US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43512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35" name="표 34"/>
          <p:cNvGraphicFramePr>
            <a:graphicFrameLocks noGrp="1"/>
          </p:cNvGraphicFramePr>
          <p:nvPr/>
        </p:nvGraphicFramePr>
        <p:xfrm>
          <a:off x="1752846" y="2892104"/>
          <a:ext cx="5036977" cy="1051866"/>
        </p:xfrm>
        <a:graphic>
          <a:graphicData uri="http://schemas.openxmlformats.org/drawingml/2006/table">
            <a:tbl>
              <a:tblPr/>
              <a:tblGrid>
                <a:gridCol w="1084887"/>
                <a:gridCol w="1782315"/>
                <a:gridCol w="1239871"/>
                <a:gridCol w="929904"/>
              </a:tblGrid>
              <a:tr h="271058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수수료 지급시기</a:t>
                      </a:r>
                      <a:endParaRPr lang="ko-KR" altLang="en-US" sz="7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49" marR="57649" marT="27948" marB="279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</a:t>
                      </a:r>
                      <a:r>
                        <a:rPr lang="ko-KR" altLang="en-US" sz="700" dirty="0" err="1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의뢰계약시</a:t>
                      </a: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계약금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49" marR="57649" marT="27948" marB="279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 \ 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200,000- 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바탕"/>
                      </a:endParaRPr>
                    </a:p>
                  </a:txBody>
                  <a:tcPr marL="57649" marR="57649" marT="27948" marB="279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1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회 물건 </a:t>
                      </a:r>
                      <a:endParaRPr lang="en-US" altLang="ko-KR" sz="700" dirty="0" smtClean="0">
                        <a:solidFill>
                          <a:srgbClr val="000000"/>
                        </a:solidFill>
                        <a:latin typeface="굴림"/>
                        <a:ea typeface="굴림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err="1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낙찰시까지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(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부가세 별도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)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49" marR="57649" marT="27948" marB="279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69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</a:t>
                      </a:r>
                      <a:r>
                        <a:rPr lang="ko-KR" altLang="en-US" sz="700" dirty="0" err="1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패찰시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49" marR="57649" marT="27948" marB="279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 업무보수 </a:t>
                      </a:r>
                      <a:r>
                        <a:rPr lang="ko-KR" altLang="en-US" sz="700" b="0" dirty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없음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바탕"/>
                      </a:endParaRPr>
                    </a:p>
                  </a:txBody>
                  <a:tcPr marL="57649" marR="57649" marT="27948" marB="279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10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</a:t>
                      </a:r>
                      <a:r>
                        <a:rPr lang="ko-KR" altLang="en-US" sz="700" dirty="0" err="1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낙찰시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49" marR="57649" marT="27948" marB="279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 낙찰당일 </a:t>
                      </a:r>
                      <a:r>
                        <a:rPr lang="en-US" altLang="ko-KR" sz="700" b="0" dirty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100% </a:t>
                      </a:r>
                      <a:r>
                        <a:rPr lang="ko-KR" altLang="en-US" sz="700" b="0" dirty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지급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바탕"/>
                      </a:endParaRPr>
                    </a:p>
                  </a:txBody>
                  <a:tcPr marL="57649" marR="57649" marT="27948" marB="279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3569" marR="53569" marT="26785" marB="2678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전용 입금계좌</a:t>
                      </a:r>
                      <a:endParaRPr lang="ko-KR" altLang="en-US" sz="7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49" marR="57649" marT="27948" marB="279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dirty="0" smtClean="0">
                          <a:solidFill>
                            <a:srgbClr val="002060"/>
                          </a:solidFill>
                          <a:latin typeface="굴림"/>
                          <a:ea typeface="굴림"/>
                        </a:rPr>
                        <a:t> </a:t>
                      </a:r>
                      <a:r>
                        <a:rPr lang="ko-KR" altLang="en-US" sz="800" b="1" dirty="0" err="1" smtClean="0">
                          <a:solidFill>
                            <a:srgbClr val="002060"/>
                          </a:solidFill>
                          <a:latin typeface="굴림"/>
                          <a:ea typeface="굴림"/>
                        </a:rPr>
                        <a:t>신한은행</a:t>
                      </a:r>
                      <a:r>
                        <a:rPr lang="ko-KR" altLang="en-US" sz="800" b="1" dirty="0" smtClean="0">
                          <a:solidFill>
                            <a:srgbClr val="002060"/>
                          </a:solidFill>
                          <a:latin typeface="굴림"/>
                          <a:ea typeface="굴림"/>
                        </a:rPr>
                        <a:t>  </a:t>
                      </a:r>
                      <a:r>
                        <a:rPr lang="en-US" altLang="ko-KR" sz="800" b="1" spc="150" baseline="0" dirty="0" smtClean="0">
                          <a:solidFill>
                            <a:srgbClr val="002060"/>
                          </a:solidFill>
                          <a:latin typeface="굴림"/>
                          <a:ea typeface="굴림"/>
                        </a:rPr>
                        <a:t>100 – 026 - </a:t>
                      </a:r>
                      <a:r>
                        <a:rPr lang="en-US" altLang="ko-KR" sz="800" b="1" spc="150" baseline="0" dirty="0" smtClean="0">
                          <a:solidFill>
                            <a:srgbClr val="002060"/>
                          </a:solidFill>
                          <a:latin typeface="굴림"/>
                          <a:ea typeface="굴림"/>
                        </a:rPr>
                        <a:t>495110 </a:t>
                      </a:r>
                      <a:r>
                        <a:rPr lang="en-US" altLang="ko-KR" sz="800" b="1" dirty="0" smtClean="0">
                          <a:solidFill>
                            <a:srgbClr val="002060"/>
                          </a:solidFill>
                          <a:latin typeface="굴림"/>
                          <a:ea typeface="굴림"/>
                        </a:rPr>
                        <a:t>   </a:t>
                      </a:r>
                      <a:r>
                        <a:rPr lang="ko-KR" altLang="en-US" sz="800" b="1" dirty="0" smtClean="0">
                          <a:solidFill>
                            <a:srgbClr val="002060"/>
                          </a:solidFill>
                          <a:latin typeface="굴림"/>
                          <a:ea typeface="굴림"/>
                        </a:rPr>
                        <a:t>예금주 </a:t>
                      </a:r>
                      <a:r>
                        <a:rPr lang="en-US" altLang="ko-KR" sz="800" b="1" dirty="0" smtClean="0">
                          <a:solidFill>
                            <a:srgbClr val="002060"/>
                          </a:solidFill>
                          <a:latin typeface="굴림"/>
                          <a:ea typeface="굴림"/>
                        </a:rPr>
                        <a:t>: </a:t>
                      </a:r>
                      <a:r>
                        <a:rPr lang="ko-KR" altLang="en-US" sz="800" b="1" dirty="0" smtClean="0">
                          <a:solidFill>
                            <a:srgbClr val="002060"/>
                          </a:solidFill>
                          <a:latin typeface="굴림"/>
                          <a:ea typeface="굴림"/>
                        </a:rPr>
                        <a:t>주식회사 한국경매</a:t>
                      </a:r>
                      <a:endParaRPr lang="ko-KR" altLang="en-US" sz="800" dirty="0">
                        <a:solidFill>
                          <a:srgbClr val="002060"/>
                        </a:solidFill>
                        <a:latin typeface="굴림"/>
                        <a:ea typeface="굴림"/>
                      </a:endParaRPr>
                    </a:p>
                  </a:txBody>
                  <a:tcPr marL="57649" marR="57649" marT="27948" marB="279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3569" marR="53569" marT="26785" marB="2678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43512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37" name="표 36"/>
          <p:cNvGraphicFramePr>
            <a:graphicFrameLocks noGrp="1"/>
          </p:cNvGraphicFramePr>
          <p:nvPr/>
        </p:nvGraphicFramePr>
        <p:xfrm>
          <a:off x="1752845" y="938637"/>
          <a:ext cx="5036977" cy="1202135"/>
        </p:xfrm>
        <a:graphic>
          <a:graphicData uri="http://schemas.openxmlformats.org/drawingml/2006/table">
            <a:tbl>
              <a:tblPr/>
              <a:tblGrid>
                <a:gridCol w="461493"/>
                <a:gridCol w="623394"/>
                <a:gridCol w="1955443"/>
                <a:gridCol w="842275"/>
                <a:gridCol w="1154372"/>
              </a:tblGrid>
              <a:tr h="240427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사  건  번  호</a:t>
                      </a:r>
                      <a:endParaRPr lang="ko-KR" altLang="en-US" sz="700" b="1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7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700" b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20       </a:t>
                      </a:r>
                      <a:r>
                        <a:rPr lang="en-US" altLang="ko-KR" sz="700" b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en-US" altLang="ko-KR" sz="700" b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                </a:t>
                      </a:r>
                      <a:r>
                        <a:rPr lang="ko-KR" altLang="en-US" sz="7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물건번호 </a:t>
                      </a:r>
                      <a:r>
                        <a:rPr lang="en-US" altLang="ko-KR" sz="7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              </a:t>
                      </a:r>
                      <a:r>
                        <a:rPr lang="en-US" altLang="ko-KR" sz="7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</a:t>
                      </a:r>
                      <a:endParaRPr lang="ko-KR" altLang="en-US" sz="700" b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dirty="0" smtClean="0">
                          <a:solidFill>
                            <a:srgbClr val="000000"/>
                          </a:solidFill>
                          <a:latin typeface="+mj-lt"/>
                        </a:rPr>
                        <a:t>입  찰  일  자</a:t>
                      </a:r>
                      <a:endParaRPr lang="ko-KR" altLang="en-US" sz="700" b="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 smtClean="0">
                          <a:solidFill>
                            <a:srgbClr val="000000"/>
                          </a:solidFill>
                          <a:latin typeface="+mj-lt"/>
                          <a:ea typeface="굴림체"/>
                        </a:rPr>
                        <a:t>20      </a:t>
                      </a:r>
                      <a:r>
                        <a:rPr lang="en-US" sz="700" b="0" dirty="0">
                          <a:solidFill>
                            <a:srgbClr val="000000"/>
                          </a:solidFill>
                          <a:latin typeface="+mj-lt"/>
                          <a:ea typeface="굴림체"/>
                        </a:rPr>
                        <a:t>. </a:t>
                      </a:r>
                      <a:r>
                        <a:rPr lang="en-US" sz="700" b="0" dirty="0" smtClean="0">
                          <a:solidFill>
                            <a:srgbClr val="000000"/>
                          </a:solidFill>
                          <a:latin typeface="+mj-lt"/>
                          <a:ea typeface="굴림체"/>
                        </a:rPr>
                        <a:t>      .        .</a:t>
                      </a:r>
                      <a:endParaRPr lang="en-US" sz="700" b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0427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dirty="0">
                          <a:solidFill>
                            <a:srgbClr val="000000"/>
                          </a:solidFill>
                          <a:latin typeface="굴림체"/>
                        </a:rPr>
                        <a:t>용도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dirty="0">
                          <a:solidFill>
                            <a:srgbClr val="000000"/>
                          </a:solidFill>
                          <a:latin typeface="굴림체"/>
                        </a:rPr>
                        <a:t>선택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체"/>
                        </a:rPr>
                        <a:t>주거용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체"/>
                        </a:rPr>
                        <a:t> □ 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체"/>
                        </a:rPr>
                        <a:t>주택 □ 근린주택 □ 오피스텔 □ 아파트 □ 다세대 □ 주상복합 □ 기타</a:t>
                      </a:r>
                      <a:r>
                        <a:rPr lang="en-US" altLang="ko-KR" sz="700" dirty="0" smtClean="0">
                          <a:solidFill>
                            <a:srgbClr val="000000"/>
                          </a:solidFill>
                          <a:latin typeface="굴림체"/>
                        </a:rPr>
                        <a:t>(            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체"/>
                        </a:rPr>
                        <a:t>)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4042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체"/>
                        </a:rPr>
                        <a:t>상업용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체"/>
                        </a:rPr>
                        <a:t> □ 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체"/>
                        </a:rPr>
                        <a:t>상가 □ 근린상가 □ 근린시설 □ 주유소 □ 공 </a:t>
                      </a: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체"/>
                        </a:rPr>
                        <a:t>장  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체"/>
                        </a:rPr>
                        <a:t>□ 숙박시설 □ 기타</a:t>
                      </a:r>
                      <a:r>
                        <a:rPr lang="en-US" altLang="ko-KR" sz="700" dirty="0" smtClean="0">
                          <a:solidFill>
                            <a:srgbClr val="000000"/>
                          </a:solidFill>
                          <a:latin typeface="굴림체"/>
                        </a:rPr>
                        <a:t>(            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체"/>
                        </a:rPr>
                        <a:t>)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4042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체"/>
                        </a:rPr>
                        <a:t>토 지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체"/>
                        </a:rPr>
                        <a:t> □ 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체"/>
                        </a:rPr>
                        <a:t>대지 □ 공장용지 □ </a:t>
                      </a:r>
                      <a:r>
                        <a:rPr lang="ko-KR" altLang="en-US" sz="700" dirty="0" err="1" smtClean="0">
                          <a:solidFill>
                            <a:srgbClr val="000000"/>
                          </a:solidFill>
                          <a:latin typeface="굴림체"/>
                        </a:rPr>
                        <a:t>잡</a:t>
                      </a: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체"/>
                        </a:rPr>
                        <a:t> 종 지 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체"/>
                        </a:rPr>
                        <a:t>□ 과수원 □ </a:t>
                      </a: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체"/>
                        </a:rPr>
                        <a:t>임 야  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체"/>
                        </a:rPr>
                        <a:t>□ 전 □ 답 □ 기타</a:t>
                      </a:r>
                      <a:r>
                        <a:rPr lang="en-US" altLang="ko-KR" sz="700" dirty="0" smtClean="0">
                          <a:solidFill>
                            <a:srgbClr val="000000"/>
                          </a:solidFill>
                          <a:latin typeface="굴림체"/>
                        </a:rPr>
                        <a:t>(            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체"/>
                        </a:rPr>
                        <a:t>)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40427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dirty="0" smtClean="0">
                          <a:solidFill>
                            <a:srgbClr val="000000"/>
                          </a:solidFill>
                          <a:latin typeface="굴림체"/>
                        </a:rPr>
                        <a:t>소  재  지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solidFill>
                          <a:srgbClr val="000000"/>
                        </a:solidFill>
                        <a:latin typeface="새굴림"/>
                        <a:ea typeface="새굴림"/>
                      </a:endParaRPr>
                    </a:p>
                  </a:txBody>
                  <a:tcPr marL="63641" marR="63641" marT="30851" marB="308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43512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39" name="표 38"/>
          <p:cNvGraphicFramePr>
            <a:graphicFrameLocks noGrp="1"/>
          </p:cNvGraphicFramePr>
          <p:nvPr/>
        </p:nvGraphicFramePr>
        <p:xfrm>
          <a:off x="1752846" y="2215904"/>
          <a:ext cx="5036977" cy="685856"/>
        </p:xfrm>
        <a:graphic>
          <a:graphicData uri="http://schemas.openxmlformats.org/drawingml/2006/table">
            <a:tbl>
              <a:tblPr/>
              <a:tblGrid>
                <a:gridCol w="1084887"/>
                <a:gridCol w="1782315"/>
                <a:gridCol w="1239871"/>
                <a:gridCol w="929904"/>
              </a:tblGrid>
              <a:tr h="229633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컨설팅 수임료</a:t>
                      </a:r>
                      <a:endParaRPr lang="ko-KR" altLang="en-US" sz="7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새굴림"/>
                          <a:ea typeface="새굴림"/>
                        </a:rPr>
                        <a:t> □ 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아파트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</a:rPr>
                        <a:t>.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주상복합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</a:rPr>
                        <a:t>.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다세대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</a:rPr>
                        <a:t>.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오피스텔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 감정가의 </a:t>
                      </a:r>
                      <a:r>
                        <a:rPr lang="en-US" altLang="ko-KR" sz="700" b="0" dirty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0.9%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바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</a:rPr>
                        <a:t>최저수수료</a:t>
                      </a:r>
                      <a:endParaRPr lang="en-US" altLang="ko-KR" sz="700" dirty="0" smtClean="0">
                        <a:solidFill>
                          <a:srgbClr val="000000"/>
                        </a:solidFill>
                        <a:latin typeface="굴림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700" dirty="0" smtClean="0">
                          <a:solidFill>
                            <a:srgbClr val="000000"/>
                          </a:solidFill>
                          <a:latin typeface="굴림"/>
                        </a:rPr>
                        <a:t>130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만원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(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부가세 별도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)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63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새굴림"/>
                          <a:ea typeface="새굴림"/>
                        </a:rPr>
                        <a:t> □ 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주택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</a:rPr>
                        <a:t>.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근린상가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</a:rPr>
                        <a:t>.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공장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</a:rPr>
                        <a:t>.</a:t>
                      </a:r>
                      <a:r>
                        <a:rPr lang="ko-KR" altLang="en-US" sz="700" dirty="0" err="1">
                          <a:solidFill>
                            <a:srgbClr val="000000"/>
                          </a:solidFill>
                          <a:latin typeface="굴림"/>
                        </a:rPr>
                        <a:t>상업용건물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 감정가의 </a:t>
                      </a:r>
                      <a:r>
                        <a:rPr lang="en-US" altLang="ko-KR" sz="700" b="0" dirty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1.2%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바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169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새굴림"/>
                          <a:ea typeface="새굴림"/>
                        </a:rPr>
                        <a:t> □ 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토지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 감정가의 </a:t>
                      </a:r>
                      <a:r>
                        <a:rPr lang="en-US" altLang="ko-KR" sz="700" b="0" dirty="0">
                          <a:solidFill>
                            <a:schemeClr val="tx1"/>
                          </a:solidFill>
                          <a:latin typeface="굴림"/>
                          <a:ea typeface="굴림"/>
                        </a:rPr>
                        <a:t>0.9%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바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43512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41" name="표 40"/>
          <p:cNvGraphicFramePr>
            <a:graphicFrameLocks noGrp="1"/>
          </p:cNvGraphicFramePr>
          <p:nvPr/>
        </p:nvGraphicFramePr>
        <p:xfrm>
          <a:off x="1752845" y="4019104"/>
          <a:ext cx="5036976" cy="467996"/>
        </p:xfrm>
        <a:graphic>
          <a:graphicData uri="http://schemas.openxmlformats.org/drawingml/2006/table">
            <a:tbl>
              <a:tblPr/>
              <a:tblGrid>
                <a:gridCol w="1084887"/>
                <a:gridCol w="1782315"/>
                <a:gridCol w="1239871"/>
                <a:gridCol w="929903"/>
              </a:tblGrid>
              <a:tr h="23399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명도처리 비용</a:t>
                      </a:r>
                      <a:endParaRPr lang="ko-KR" altLang="en-US" sz="7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새굴림"/>
                        </a:rPr>
                        <a:t> □ </a:t>
                      </a:r>
                      <a:r>
                        <a:rPr lang="ko-KR" altLang="en-US" sz="700" dirty="0" err="1">
                          <a:solidFill>
                            <a:srgbClr val="000000"/>
                          </a:solidFill>
                          <a:latin typeface="굴림"/>
                        </a:rPr>
                        <a:t>실비제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출장비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(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명도비용 별도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)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700" dirty="0" smtClean="0">
                          <a:solidFill>
                            <a:srgbClr val="000000"/>
                          </a:solidFill>
                          <a:latin typeface="바탕"/>
                        </a:rPr>
                        <a:t>     </a:t>
                      </a: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바탕"/>
                        </a:rPr>
                        <a:t>담당자와 협의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99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새굴림"/>
                        </a:rPr>
                        <a:t> □ 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정액제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건물평당 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10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만원기준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656" marR="57656" marT="27951" marB="279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43512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45" name="표 44"/>
          <p:cNvGraphicFramePr>
            <a:graphicFrameLocks noGrp="1"/>
          </p:cNvGraphicFramePr>
          <p:nvPr/>
        </p:nvGraphicFramePr>
        <p:xfrm>
          <a:off x="1752845" y="4545038"/>
          <a:ext cx="5036975" cy="585440"/>
        </p:xfrm>
        <a:graphic>
          <a:graphicData uri="http://schemas.openxmlformats.org/drawingml/2006/table">
            <a:tbl>
              <a:tblPr/>
              <a:tblGrid>
                <a:gridCol w="1084887"/>
                <a:gridCol w="929903"/>
                <a:gridCol w="852411"/>
                <a:gridCol w="1239871"/>
                <a:gridCol w="929903"/>
              </a:tblGrid>
              <a:tr h="31006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명도비용 지급시기 </a:t>
                      </a:r>
                      <a:endParaRPr lang="ko-KR" altLang="en-US" sz="7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122" marR="57122" marT="27692" marB="2769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</a:rPr>
                        <a:t> □ </a:t>
                      </a:r>
                      <a:r>
                        <a:rPr lang="ko-KR" altLang="en-US" sz="700" dirty="0" err="1">
                          <a:solidFill>
                            <a:srgbClr val="000000"/>
                          </a:solidFill>
                          <a:latin typeface="굴림"/>
                        </a:rPr>
                        <a:t>실비제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57122" marR="57122" marT="27692" marB="2769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err="1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명도완료시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57122" marR="57122" marT="27692" marB="2769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명도완료 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100%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122" marR="57122" marT="27692" marB="2769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제휴 변호사</a:t>
                      </a:r>
                      <a:r>
                        <a:rPr lang="en-US" altLang="ko-KR" sz="700" dirty="0" smtClean="0">
                          <a:solidFill>
                            <a:srgbClr val="000000"/>
                          </a:solidFill>
                          <a:latin typeface="굴림"/>
                        </a:rPr>
                        <a:t>.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</a:rPr>
                        <a:t>법무사 위탁 </a:t>
                      </a:r>
                      <a:endParaRPr lang="en-US" altLang="ko-KR" sz="700" dirty="0" smtClean="0">
                        <a:solidFill>
                          <a:srgbClr val="000000"/>
                        </a:solidFill>
                        <a:latin typeface="굴림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</a:rPr>
                        <a:t>직접처리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122" marR="57122" marT="27692" marB="2769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</a:rPr>
                        <a:t> □ </a:t>
                      </a: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굴림"/>
                        </a:rPr>
                        <a:t>정액제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57122" marR="57122" marT="27692" marB="2769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err="1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낙찰시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57122" marR="57122" marT="27692" marB="2769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낙찰당일 </a:t>
                      </a:r>
                      <a:r>
                        <a:rPr lang="en-US" altLang="ko-KR" sz="7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100%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122" marR="57122" marT="27692" marB="2769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43512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4" name="직사각형 43"/>
          <p:cNvSpPr/>
          <p:nvPr/>
        </p:nvSpPr>
        <p:spPr>
          <a:xfrm>
            <a:off x="1752845" y="5371504"/>
            <a:ext cx="5036977" cy="7513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89" tIns="48344" rIns="96689" bIns="48344" rtlCol="0" anchor="ctr"/>
          <a:lstStyle/>
          <a:p>
            <a:pPr algn="ctr"/>
            <a:endParaRPr lang="ko-KR" altLang="en-US"/>
          </a:p>
        </p:txBody>
      </p:sp>
      <p:sp>
        <p:nvSpPr>
          <p:cNvPr id="52" name="직사각형 51"/>
          <p:cNvSpPr/>
          <p:nvPr/>
        </p:nvSpPr>
        <p:spPr>
          <a:xfrm>
            <a:off x="512974" y="5146104"/>
            <a:ext cx="6276848" cy="220743"/>
          </a:xfrm>
          <a:prstGeom prst="rect">
            <a:avLst/>
          </a:prstGeom>
        </p:spPr>
        <p:txBody>
          <a:bodyPr wrap="square" lIns="96689" tIns="48344" rIns="96689" bIns="48344">
            <a:spAutoFit/>
          </a:bodyPr>
          <a:lstStyle/>
          <a:p>
            <a:r>
              <a:rPr lang="ko-KR" altLang="en-US" sz="800" dirty="0" smtClean="0"/>
              <a:t>  단</a:t>
            </a:r>
            <a:r>
              <a:rPr lang="en-US" altLang="ko-KR" sz="800" dirty="0"/>
              <a:t>, </a:t>
            </a:r>
            <a:r>
              <a:rPr lang="ko-KR" altLang="en-US" sz="800" dirty="0" err="1"/>
              <a:t>수임료외</a:t>
            </a:r>
            <a:r>
              <a:rPr lang="ko-KR" altLang="en-US" sz="800" dirty="0"/>
              <a:t> 의뢰자가 부담해야 될 사항 </a:t>
            </a:r>
            <a:r>
              <a:rPr lang="en-US" altLang="ko-KR" sz="800" dirty="0"/>
              <a:t>- </a:t>
            </a:r>
            <a:r>
              <a:rPr lang="ko-KR" altLang="en-US" sz="800" dirty="0"/>
              <a:t>실비제의 </a:t>
            </a:r>
            <a:r>
              <a:rPr lang="ko-KR" altLang="en-US" sz="800" dirty="0" err="1"/>
              <a:t>명도비</a:t>
            </a:r>
            <a:r>
              <a:rPr lang="en-US" altLang="ko-KR" sz="800" dirty="0" smtClean="0"/>
              <a:t>,</a:t>
            </a:r>
            <a:r>
              <a:rPr lang="ko-KR" altLang="en-US" sz="800" dirty="0" smtClean="0"/>
              <a:t>관리비</a:t>
            </a:r>
            <a:r>
              <a:rPr lang="en-US" altLang="ko-KR" sz="800" dirty="0" smtClean="0"/>
              <a:t>,</a:t>
            </a:r>
            <a:r>
              <a:rPr lang="ko-KR" altLang="en-US" sz="800" dirty="0" smtClean="0"/>
              <a:t>공과금체납비용</a:t>
            </a:r>
            <a:r>
              <a:rPr lang="en-US" altLang="ko-KR" sz="800" dirty="0"/>
              <a:t>.</a:t>
            </a:r>
            <a:r>
              <a:rPr lang="ko-KR" altLang="en-US" sz="800" dirty="0"/>
              <a:t>유치권비용 </a:t>
            </a:r>
            <a:r>
              <a:rPr lang="en-US" altLang="ko-KR" sz="800" dirty="0"/>
              <a:t>(</a:t>
            </a:r>
            <a:r>
              <a:rPr lang="ko-KR" altLang="en-US" sz="800" dirty="0" err="1"/>
              <a:t>패찰시</a:t>
            </a:r>
            <a:r>
              <a:rPr lang="ko-KR" altLang="en-US" sz="800" dirty="0"/>
              <a:t> 계약금</a:t>
            </a:r>
            <a:r>
              <a:rPr lang="en-US" altLang="ko-KR" sz="800" dirty="0"/>
              <a:t>.</a:t>
            </a:r>
            <a:r>
              <a:rPr lang="ko-KR" altLang="en-US" sz="800" dirty="0"/>
              <a:t>조사비용은 </a:t>
            </a:r>
            <a:r>
              <a:rPr lang="ko-KR" altLang="en-US" sz="800" dirty="0" err="1"/>
              <a:t>환불않됨</a:t>
            </a:r>
            <a:r>
              <a:rPr lang="en-US" altLang="ko-KR" sz="800" dirty="0"/>
              <a:t>) </a:t>
            </a:r>
            <a:endParaRPr lang="ko-KR" altLang="en-US" sz="800" dirty="0"/>
          </a:p>
        </p:txBody>
      </p:sp>
      <p:sp>
        <p:nvSpPr>
          <p:cNvPr id="53" name="직사각형 52"/>
          <p:cNvSpPr/>
          <p:nvPr/>
        </p:nvSpPr>
        <p:spPr>
          <a:xfrm>
            <a:off x="435482" y="5490517"/>
            <a:ext cx="6509324" cy="920935"/>
          </a:xfrm>
          <a:prstGeom prst="rect">
            <a:avLst/>
          </a:prstGeom>
        </p:spPr>
        <p:txBody>
          <a:bodyPr wrap="square" lIns="96689" tIns="48344" rIns="96689" bIns="48344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50" b="1" dirty="0" smtClean="0"/>
              <a:t>  “</a:t>
            </a:r>
            <a:r>
              <a:rPr lang="ko-KR" altLang="en-US" sz="950" b="1" dirty="0"/>
              <a:t>수임인”은 “의뢰인”이 위 부동산을 취득할 수 있도록 물건에 대한 정확한 권리분석과 입찰지도 </a:t>
            </a:r>
            <a:r>
              <a:rPr lang="ko-KR" altLang="en-US" sz="950" b="1" dirty="0" smtClean="0"/>
              <a:t>진행관리</a:t>
            </a:r>
            <a:r>
              <a:rPr lang="en-US" altLang="ko-KR" sz="950" b="1" dirty="0" smtClean="0"/>
              <a:t>.</a:t>
            </a:r>
            <a:r>
              <a:rPr lang="ko-KR" altLang="en-US" sz="950" b="1" dirty="0" smtClean="0"/>
              <a:t>종결을 </a:t>
            </a:r>
            <a:r>
              <a:rPr lang="ko-KR" altLang="en-US" sz="950" b="1" dirty="0"/>
              <a:t>위해 상호 신의성실로 계약사항을 이행하기로 협의하였기에 본 컨설팅 용역계약을 체결한다</a:t>
            </a:r>
            <a:r>
              <a:rPr lang="en-US" altLang="ko-KR" sz="950" b="1" dirty="0"/>
              <a:t>. </a:t>
            </a:r>
            <a:r>
              <a:rPr lang="en-US" altLang="ko-KR" sz="950" b="1" dirty="0" smtClean="0"/>
              <a:t> (※ </a:t>
            </a:r>
            <a:r>
              <a:rPr lang="ko-KR" altLang="en-US" sz="950" b="1" dirty="0" smtClean="0"/>
              <a:t>뒷장 약관참고</a:t>
            </a:r>
            <a:r>
              <a:rPr lang="en-US" altLang="ko-KR" sz="950" b="1" dirty="0" smtClean="0"/>
              <a:t>)</a:t>
            </a:r>
            <a:endParaRPr lang="en-US" altLang="ko-KR" sz="950" dirty="0"/>
          </a:p>
          <a:p>
            <a:pPr>
              <a:lnSpc>
                <a:spcPct val="150000"/>
              </a:lnSpc>
            </a:pPr>
            <a:endParaRPr lang="en-US" altLang="ko-KR" sz="1000" b="1" dirty="0"/>
          </a:p>
          <a:p>
            <a:pPr algn="ctr"/>
            <a:r>
              <a:rPr lang="en-US" altLang="ko-KR" sz="1000" b="1" dirty="0" smtClean="0"/>
              <a:t>20         </a:t>
            </a:r>
            <a:r>
              <a:rPr lang="ko-KR" altLang="en-US" sz="1000" b="1" dirty="0" smtClean="0"/>
              <a:t>년          </a:t>
            </a:r>
            <a:r>
              <a:rPr lang="ko-KR" altLang="en-US" sz="1000" b="1" dirty="0"/>
              <a:t>월 </a:t>
            </a:r>
            <a:r>
              <a:rPr lang="ko-KR" altLang="en-US" sz="1000" b="1" dirty="0" smtClean="0"/>
              <a:t>          일</a:t>
            </a:r>
            <a:endParaRPr lang="en-US" altLang="ko-KR" sz="1000" b="1" dirty="0" smtClean="0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80498" y="305949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56" name="표 55"/>
          <p:cNvGraphicFramePr>
            <a:graphicFrameLocks noGrp="1"/>
          </p:cNvGraphicFramePr>
          <p:nvPr/>
        </p:nvGraphicFramePr>
        <p:xfrm>
          <a:off x="1830337" y="7475238"/>
          <a:ext cx="4959485" cy="1219110"/>
        </p:xfrm>
        <a:graphic>
          <a:graphicData uri="http://schemas.openxmlformats.org/drawingml/2006/table">
            <a:tbl>
              <a:tblPr/>
              <a:tblGrid>
                <a:gridCol w="1144497"/>
                <a:gridCol w="3117559"/>
                <a:gridCol w="697429"/>
              </a:tblGrid>
              <a:tr h="2223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상 </a:t>
                      </a:r>
                      <a:r>
                        <a:rPr lang="ko-KR" altLang="en-US" sz="8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              호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주식회사 </a:t>
                      </a:r>
                      <a:r>
                        <a:rPr lang="ko-KR" altLang="en-US" sz="800" b="1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 한 </a:t>
                      </a: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국 경 매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</a:rPr>
                        <a:t>印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3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사업자등록번호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130 - 86 - 53272 (</a:t>
                      </a: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법인번호</a:t>
                      </a:r>
                      <a:r>
                        <a:rPr lang="en-US" altLang="ko-KR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121111-0204924)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23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주                </a:t>
                      </a: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소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경기도 부천시 원미구 상동</a:t>
                      </a:r>
                      <a:r>
                        <a:rPr lang="en-US" altLang="ko-KR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459-2 </a:t>
                      </a:r>
                      <a:r>
                        <a:rPr lang="ko-KR" altLang="en-US" sz="800" dirty="0" err="1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송내프라자</a:t>
                      </a: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</a:t>
                      </a:r>
                      <a:r>
                        <a:rPr lang="en-US" altLang="ko-KR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7</a:t>
                      </a: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층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23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연       </a:t>
                      </a:r>
                      <a:r>
                        <a:rPr lang="ko-KR" altLang="en-US" sz="800" dirty="0" err="1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락</a:t>
                      </a:r>
                      <a:r>
                        <a:rPr lang="ko-KR" altLang="en-US" sz="8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     </a:t>
                      </a: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처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07 0 - 7732 - 3601</a:t>
                      </a:r>
                      <a:endParaRPr 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23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본 사 홈 </a:t>
                      </a:r>
                      <a:r>
                        <a:rPr lang="ko-KR" altLang="en-US" sz="800" dirty="0" err="1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페</a:t>
                      </a:r>
                      <a:r>
                        <a:rPr lang="ko-KR" altLang="en-US" sz="8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이 지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 err="1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법원경매정보제공처</a:t>
                      </a: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</a:t>
                      </a:r>
                      <a:r>
                        <a:rPr lang="ko-KR" altLang="en-US" sz="800" dirty="0" err="1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핫옥션</a:t>
                      </a: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</a:t>
                      </a:r>
                      <a:r>
                        <a:rPr lang="en-US" altLang="ko-KR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www.hot-auction.co.kr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512974" y="305949"/>
            <a:ext cx="195331" cy="39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89" tIns="48344" rIns="96689" bIns="4834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60" name="표 59"/>
          <p:cNvGraphicFramePr>
            <a:graphicFrameLocks noGrp="1"/>
          </p:cNvGraphicFramePr>
          <p:nvPr/>
        </p:nvGraphicFramePr>
        <p:xfrm>
          <a:off x="1830338" y="6423371"/>
          <a:ext cx="4959486" cy="975288"/>
        </p:xfrm>
        <a:graphic>
          <a:graphicData uri="http://schemas.openxmlformats.org/drawingml/2006/table">
            <a:tbl>
              <a:tblPr/>
              <a:tblGrid>
                <a:gridCol w="1144497"/>
                <a:gridCol w="3128290"/>
                <a:gridCol w="686699"/>
              </a:tblGrid>
              <a:tr h="2395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성         </a:t>
                      </a: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명 </a:t>
                      </a:r>
                      <a:r>
                        <a:rPr lang="en-US" altLang="ko-KR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(</a:t>
                      </a: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상호</a:t>
                      </a:r>
                      <a:r>
                        <a:rPr lang="en-US" altLang="ko-KR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)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</a:rPr>
                        <a:t>印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5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주민번호</a:t>
                      </a:r>
                      <a:r>
                        <a:rPr lang="en-US" altLang="ko-KR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(</a:t>
                      </a: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사업자</a:t>
                      </a:r>
                      <a:r>
                        <a:rPr lang="en-US" altLang="ko-KR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)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95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주 </a:t>
                      </a:r>
                      <a:r>
                        <a:rPr lang="ko-KR" altLang="en-US" sz="8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               소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95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연       </a:t>
                      </a:r>
                      <a:r>
                        <a:rPr lang="ko-KR" altLang="en-US" sz="800" dirty="0" err="1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락</a:t>
                      </a:r>
                      <a:r>
                        <a:rPr lang="ko-KR" altLang="en-US" sz="800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     </a:t>
                      </a: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처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0279" marR="50279" marT="24375" marB="243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그룹 67"/>
          <p:cNvGrpSpPr/>
          <p:nvPr/>
        </p:nvGrpSpPr>
        <p:grpSpPr>
          <a:xfrm>
            <a:off x="449784" y="788370"/>
            <a:ext cx="1394855" cy="4658268"/>
            <a:chOff x="417953" y="827584"/>
            <a:chExt cx="1296144" cy="4464496"/>
          </a:xfrm>
        </p:grpSpPr>
        <p:grpSp>
          <p:nvGrpSpPr>
            <p:cNvPr id="4" name="그룹 66"/>
            <p:cNvGrpSpPr/>
            <p:nvPr/>
          </p:nvGrpSpPr>
          <p:grpSpPr>
            <a:xfrm>
              <a:off x="476672" y="827584"/>
              <a:ext cx="1152128" cy="4464496"/>
              <a:chOff x="476672" y="539552"/>
              <a:chExt cx="1152128" cy="4464496"/>
            </a:xfrm>
          </p:grpSpPr>
          <p:sp>
            <p:nvSpPr>
              <p:cNvPr id="13" name="직사각형 12"/>
              <p:cNvSpPr/>
              <p:nvPr/>
            </p:nvSpPr>
            <p:spPr>
              <a:xfrm>
                <a:off x="548680" y="539552"/>
                <a:ext cx="1080120" cy="72008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4" name="직사각형 23"/>
              <p:cNvSpPr/>
              <p:nvPr/>
            </p:nvSpPr>
            <p:spPr>
              <a:xfrm>
                <a:off x="548681" y="683568"/>
                <a:ext cx="1006780" cy="1152128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직사각형 24"/>
              <p:cNvSpPr/>
              <p:nvPr/>
            </p:nvSpPr>
            <p:spPr>
              <a:xfrm>
                <a:off x="548680" y="1907704"/>
                <a:ext cx="1006780" cy="165618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6" name="직사각형 25"/>
              <p:cNvSpPr/>
              <p:nvPr/>
            </p:nvSpPr>
            <p:spPr>
              <a:xfrm>
                <a:off x="548681" y="3635896"/>
                <a:ext cx="1006780" cy="108012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>
                <a:off x="548680" y="4932040"/>
                <a:ext cx="1080120" cy="72008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476672" y="4067944"/>
                <a:ext cx="1152128" cy="2064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800" b="1" dirty="0" smtClean="0"/>
                  <a:t> 【  </a:t>
                </a:r>
                <a:r>
                  <a:rPr lang="ko-KR" altLang="en-US" sz="800" b="1" dirty="0" smtClean="0"/>
                  <a:t>명도사항  현황 </a:t>
                </a:r>
                <a:r>
                  <a:rPr lang="en-US" altLang="ko-KR" sz="800" b="1" dirty="0" smtClean="0"/>
                  <a:t>】</a:t>
                </a:r>
                <a:endParaRPr lang="ko-KR" altLang="en-US" sz="800" dirty="0"/>
              </a:p>
            </p:txBody>
          </p:sp>
        </p:grpSp>
        <p:sp>
          <p:nvSpPr>
            <p:cNvPr id="65" name="직사각형 64"/>
            <p:cNvSpPr/>
            <p:nvPr/>
          </p:nvSpPr>
          <p:spPr>
            <a:xfrm>
              <a:off x="417953" y="1400413"/>
              <a:ext cx="1224136" cy="2064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 smtClean="0"/>
                <a:t>  【  </a:t>
              </a:r>
              <a:r>
                <a:rPr lang="ko-KR" altLang="en-US" sz="800" b="1" dirty="0" smtClean="0"/>
                <a:t>물건 현황  </a:t>
              </a:r>
              <a:r>
                <a:rPr lang="en-US" altLang="ko-KR" sz="800" b="1" dirty="0" smtClean="0"/>
                <a:t>】</a:t>
              </a:r>
              <a:endParaRPr lang="ko-KR" altLang="en-US" sz="8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17953" y="2849678"/>
              <a:ext cx="1296144" cy="206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b="1" dirty="0" smtClean="0"/>
                <a:t> 【  </a:t>
              </a:r>
              <a:r>
                <a:rPr lang="ko-KR" altLang="en-US" sz="800" b="1" dirty="0" smtClean="0"/>
                <a:t>수임료 현황 </a:t>
              </a:r>
              <a:r>
                <a:rPr lang="en-US" altLang="ko-KR" sz="800" b="1" dirty="0" smtClean="0"/>
                <a:t>】</a:t>
              </a:r>
              <a:endParaRPr lang="ko-KR" altLang="en-US" sz="800" dirty="0"/>
            </a:p>
          </p:txBody>
        </p:sp>
      </p:grpSp>
      <p:grpSp>
        <p:nvGrpSpPr>
          <p:cNvPr id="5" name="그룹 71"/>
          <p:cNvGrpSpPr/>
          <p:nvPr/>
        </p:nvGrpSpPr>
        <p:grpSpPr>
          <a:xfrm>
            <a:off x="590466" y="6423373"/>
            <a:ext cx="1239871" cy="2267002"/>
            <a:chOff x="476672" y="6228184"/>
            <a:chExt cx="1152128" cy="2172700"/>
          </a:xfrm>
        </p:grpSpPr>
        <p:grpSp>
          <p:nvGrpSpPr>
            <p:cNvPr id="6" name="그룹 69"/>
            <p:cNvGrpSpPr/>
            <p:nvPr/>
          </p:nvGrpSpPr>
          <p:grpSpPr>
            <a:xfrm>
              <a:off x="476672" y="6228184"/>
              <a:ext cx="1083219" cy="2172700"/>
              <a:chOff x="548680" y="6228184"/>
              <a:chExt cx="1083219" cy="2172700"/>
            </a:xfrm>
          </p:grpSpPr>
          <p:sp>
            <p:nvSpPr>
              <p:cNvPr id="58" name="양쪽 모서리가 둥근 사각형 57"/>
              <p:cNvSpPr/>
              <p:nvPr/>
            </p:nvSpPr>
            <p:spPr>
              <a:xfrm rot="16200000">
                <a:off x="620688" y="6156176"/>
                <a:ext cx="936104" cy="1080120"/>
              </a:xfrm>
              <a:prstGeom prst="round2Same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 extrusionH="76200" prstMaterial="flat">
                <a:extrusionClr>
                  <a:schemeClr val="bg1">
                    <a:lumMod val="65000"/>
                  </a:schemeClr>
                </a:extrusion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양쪽 모서리가 둥근 사각형 61"/>
              <p:cNvSpPr/>
              <p:nvPr/>
            </p:nvSpPr>
            <p:spPr>
              <a:xfrm rot="16200000">
                <a:off x="524640" y="7293626"/>
                <a:ext cx="1134397" cy="1080120"/>
              </a:xfrm>
              <a:prstGeom prst="round2Same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 extrusionH="76200" prstMaterial="flat">
                <a:extrusionClr>
                  <a:schemeClr val="bg1">
                    <a:lumMod val="65000"/>
                  </a:schemeClr>
                </a:extrusion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63" name="TextBox 62"/>
            <p:cNvSpPr txBox="1"/>
            <p:nvPr/>
          </p:nvSpPr>
          <p:spPr>
            <a:xfrm>
              <a:off x="548680" y="7668344"/>
              <a:ext cx="1008112" cy="206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b="1" dirty="0" smtClean="0"/>
                <a:t> </a:t>
              </a:r>
              <a:r>
                <a:rPr lang="ko-KR" altLang="en-US" sz="800" b="1" dirty="0" smtClean="0"/>
                <a:t>수 임 인 </a:t>
              </a:r>
              <a:r>
                <a:rPr lang="en-US" altLang="ko-KR" sz="800" b="1" dirty="0" smtClean="0"/>
                <a:t>(</a:t>
              </a:r>
              <a:r>
                <a:rPr lang="ko-KR" altLang="en-US" sz="800" b="1" dirty="0" smtClean="0"/>
                <a:t>갑</a:t>
              </a:r>
              <a:r>
                <a:rPr lang="en-US" altLang="ko-KR" sz="800" b="1" dirty="0" smtClean="0"/>
                <a:t>)</a:t>
              </a:r>
              <a:endParaRPr lang="ko-KR" altLang="en-US" sz="8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76672" y="6588224"/>
              <a:ext cx="1152128" cy="206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b="1" dirty="0" smtClean="0"/>
                <a:t> </a:t>
              </a:r>
              <a:r>
                <a:rPr lang="ko-KR" altLang="en-US" sz="800" b="1" dirty="0" smtClean="0"/>
                <a:t>의 뢰 인 </a:t>
              </a:r>
              <a:r>
                <a:rPr lang="en-US" altLang="ko-KR" sz="800" b="1" dirty="0" smtClean="0"/>
                <a:t>(</a:t>
              </a:r>
              <a:r>
                <a:rPr lang="ko-KR" altLang="en-US" sz="800" b="1" dirty="0" smtClean="0"/>
                <a:t>갑</a:t>
              </a:r>
              <a:r>
                <a:rPr lang="en-US" altLang="ko-KR" sz="800" b="1" dirty="0" smtClean="0"/>
                <a:t>)</a:t>
              </a:r>
              <a:endParaRPr lang="ko-KR" altLang="en-US" sz="800" dirty="0"/>
            </a:p>
          </p:txBody>
        </p:sp>
      </p:grpSp>
      <p:grpSp>
        <p:nvGrpSpPr>
          <p:cNvPr id="7" name="그룹 97"/>
          <p:cNvGrpSpPr/>
          <p:nvPr/>
        </p:nvGrpSpPr>
        <p:grpSpPr>
          <a:xfrm>
            <a:off x="590466" y="8752505"/>
            <a:ext cx="6199356" cy="300533"/>
            <a:chOff x="1124744" y="8388424"/>
            <a:chExt cx="4752528" cy="288032"/>
          </a:xfrm>
        </p:grpSpPr>
        <p:grpSp>
          <p:nvGrpSpPr>
            <p:cNvPr id="8" name="그룹 94"/>
            <p:cNvGrpSpPr/>
            <p:nvPr/>
          </p:nvGrpSpPr>
          <p:grpSpPr>
            <a:xfrm>
              <a:off x="1124744" y="8388424"/>
              <a:ext cx="4752528" cy="288032"/>
              <a:chOff x="548680" y="8388424"/>
              <a:chExt cx="4752528" cy="288032"/>
            </a:xfrm>
          </p:grpSpPr>
          <p:grpSp>
            <p:nvGrpSpPr>
              <p:cNvPr id="9" name="그룹 88"/>
              <p:cNvGrpSpPr/>
              <p:nvPr/>
            </p:nvGrpSpPr>
            <p:grpSpPr>
              <a:xfrm>
                <a:off x="548680" y="8388424"/>
                <a:ext cx="2376264" cy="288032"/>
                <a:chOff x="1340768" y="5724128"/>
                <a:chExt cx="2376264" cy="288032"/>
              </a:xfrm>
            </p:grpSpPr>
            <p:sp>
              <p:nvSpPr>
                <p:cNvPr id="90" name="모서리가 둥근 직사각형 89"/>
                <p:cNvSpPr/>
                <p:nvPr/>
              </p:nvSpPr>
              <p:spPr>
                <a:xfrm>
                  <a:off x="1340768" y="5724128"/>
                  <a:ext cx="1152128" cy="288032"/>
                </a:xfrm>
                <a:prstGeom prst="roundRect">
                  <a:avLst/>
                </a:prstGeom>
                <a:solidFill>
                  <a:schemeClr val="accent6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1" name="모서리가 둥근 직사각형 90"/>
                <p:cNvSpPr/>
                <p:nvPr/>
              </p:nvSpPr>
              <p:spPr>
                <a:xfrm>
                  <a:off x="2492896" y="5724128"/>
                  <a:ext cx="1224136" cy="288032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91"/>
              <p:cNvGrpSpPr/>
              <p:nvPr/>
            </p:nvGrpSpPr>
            <p:grpSpPr>
              <a:xfrm>
                <a:off x="2924944" y="8388424"/>
                <a:ext cx="2376264" cy="288032"/>
                <a:chOff x="1340768" y="5724128"/>
                <a:chExt cx="2376264" cy="288032"/>
              </a:xfrm>
            </p:grpSpPr>
            <p:sp>
              <p:nvSpPr>
                <p:cNvPr id="93" name="모서리가 둥근 직사각형 92"/>
                <p:cNvSpPr/>
                <p:nvPr/>
              </p:nvSpPr>
              <p:spPr>
                <a:xfrm>
                  <a:off x="1340768" y="5724128"/>
                  <a:ext cx="1152128" cy="288032"/>
                </a:xfrm>
                <a:prstGeom prst="roundRect">
                  <a:avLst/>
                </a:prstGeom>
                <a:solidFill>
                  <a:schemeClr val="accent6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4" name="모서리가 둥근 직사각형 93"/>
                <p:cNvSpPr/>
                <p:nvPr/>
              </p:nvSpPr>
              <p:spPr>
                <a:xfrm>
                  <a:off x="2492896" y="5724128"/>
                  <a:ext cx="1224136" cy="288032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sp>
          <p:nvSpPr>
            <p:cNvPr id="96" name="TextBox 95"/>
            <p:cNvSpPr txBox="1"/>
            <p:nvPr/>
          </p:nvSpPr>
          <p:spPr>
            <a:xfrm>
              <a:off x="1196752" y="8388424"/>
              <a:ext cx="1008112" cy="2507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smtClean="0"/>
                <a:t>담당컨설턴트</a:t>
              </a:r>
              <a:endParaRPr lang="ko-KR" altLang="en-US" sz="11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3560415" y="8388424"/>
              <a:ext cx="1008112" cy="2507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smtClean="0"/>
                <a:t>연 </a:t>
              </a:r>
              <a:r>
                <a:rPr lang="ko-KR" altLang="en-US" sz="1100" b="1" dirty="0" err="1" smtClean="0"/>
                <a:t>락</a:t>
              </a:r>
              <a:r>
                <a:rPr lang="ko-KR" altLang="en-US" sz="1100" b="1" dirty="0" smtClean="0"/>
                <a:t> 처</a:t>
              </a:r>
              <a:endParaRPr lang="ko-KR" altLang="en-US" sz="1100" dirty="0"/>
            </a:p>
          </p:txBody>
        </p:sp>
      </p:grpSp>
      <p:pic>
        <p:nvPicPr>
          <p:cNvPr id="99" name="그림 98" descr="index0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92717" y="9053038"/>
            <a:ext cx="1399794" cy="263021"/>
          </a:xfrm>
          <a:prstGeom prst="rect">
            <a:avLst/>
          </a:prstGeom>
        </p:spPr>
      </p:pic>
      <p:sp>
        <p:nvSpPr>
          <p:cNvPr id="100" name="TextBox 99"/>
          <p:cNvSpPr txBox="1"/>
          <p:nvPr/>
        </p:nvSpPr>
        <p:spPr>
          <a:xfrm>
            <a:off x="512974" y="112170"/>
            <a:ext cx="929903" cy="208738"/>
          </a:xfrm>
          <a:prstGeom prst="rect">
            <a:avLst/>
          </a:prstGeom>
          <a:noFill/>
        </p:spPr>
        <p:txBody>
          <a:bodyPr wrap="square" lIns="96689" tIns="48344" rIns="96689" bIns="48344" rtlCol="0">
            <a:spAutoFit/>
          </a:bodyPr>
          <a:lstStyle/>
          <a:p>
            <a:r>
              <a:rPr lang="en-US" altLang="ko-KR" sz="500" dirty="0" smtClean="0"/>
              <a:t>( </a:t>
            </a:r>
            <a:r>
              <a:rPr lang="ko-KR" altLang="en-US" sz="700" dirty="0" smtClean="0"/>
              <a:t> 회 사 용 </a:t>
            </a:r>
            <a:r>
              <a:rPr lang="en-US" altLang="ko-KR" sz="500" dirty="0" smtClean="0"/>
              <a:t>)</a:t>
            </a:r>
            <a:endParaRPr lang="ko-KR" altLang="en-US" sz="500" dirty="0"/>
          </a:p>
        </p:txBody>
      </p:sp>
      <p:sp>
        <p:nvSpPr>
          <p:cNvPr id="101" name="TextBox 100"/>
          <p:cNvSpPr txBox="1"/>
          <p:nvPr/>
        </p:nvSpPr>
        <p:spPr>
          <a:xfrm>
            <a:off x="5239983" y="112170"/>
            <a:ext cx="1704823" cy="208738"/>
          </a:xfrm>
          <a:prstGeom prst="rect">
            <a:avLst/>
          </a:prstGeom>
          <a:noFill/>
        </p:spPr>
        <p:txBody>
          <a:bodyPr wrap="square" lIns="96689" tIns="48344" rIns="96689" bIns="48344" rtlCol="0">
            <a:spAutoFit/>
          </a:bodyPr>
          <a:lstStyle/>
          <a:p>
            <a:r>
              <a:rPr lang="en-US" altLang="ko-KR" sz="700" dirty="0" smtClean="0"/>
              <a:t>( </a:t>
            </a:r>
            <a:r>
              <a:rPr lang="ko-KR" altLang="en-US" sz="700" dirty="0" smtClean="0"/>
              <a:t>계약번호 </a:t>
            </a:r>
            <a:r>
              <a:rPr lang="en-US" altLang="ko-KR" sz="700" dirty="0"/>
              <a:t>: </a:t>
            </a:r>
            <a:r>
              <a:rPr lang="en-US" altLang="ko-KR" sz="700" dirty="0" smtClean="0"/>
              <a:t>20       -               )</a:t>
            </a:r>
            <a:endParaRPr lang="ko-KR" altLang="en-US" sz="700" dirty="0"/>
          </a:p>
        </p:txBody>
      </p:sp>
      <p:pic>
        <p:nvPicPr>
          <p:cNvPr id="55" name="그림 54" descr="010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38016" y="0"/>
            <a:ext cx="2324758" cy="44995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7990" y="487838"/>
            <a:ext cx="6741799" cy="10392758"/>
          </a:xfrm>
          <a:prstGeom prst="rect">
            <a:avLst/>
          </a:prstGeom>
          <a:noFill/>
        </p:spPr>
        <p:txBody>
          <a:bodyPr wrap="square" lIns="96689" tIns="48344" rIns="96689" bIns="48344" rtlCol="0">
            <a:spAutoFit/>
          </a:bodyPr>
          <a:lstStyle/>
          <a:p>
            <a:r>
              <a:rPr lang="en-US" altLang="ko-KR" sz="800" dirty="0" smtClean="0"/>
              <a:t>( </a:t>
            </a:r>
            <a:r>
              <a:rPr lang="ko-KR" altLang="en-US" sz="800" dirty="0" smtClean="0"/>
              <a:t>회사용 </a:t>
            </a:r>
            <a:r>
              <a:rPr lang="en-US" altLang="ko-KR" sz="800" dirty="0" smtClean="0"/>
              <a:t>)                                                                                                                                  ( </a:t>
            </a:r>
            <a:r>
              <a:rPr lang="ko-KR" altLang="en-US" sz="800" dirty="0" smtClean="0"/>
              <a:t>계약번호 </a:t>
            </a:r>
            <a:r>
              <a:rPr lang="en-US" altLang="ko-KR" sz="800" dirty="0"/>
              <a:t>: 20 </a:t>
            </a:r>
            <a:r>
              <a:rPr lang="en-US" altLang="ko-KR" sz="800" dirty="0" smtClean="0"/>
              <a:t>   -             )</a:t>
            </a:r>
          </a:p>
          <a:p>
            <a:r>
              <a:rPr lang="en-US" altLang="ko-KR" sz="800" dirty="0" smtClean="0"/>
              <a:t>                                     </a:t>
            </a:r>
            <a:r>
              <a:rPr lang="ko-KR" altLang="en-US" sz="1000" dirty="0" smtClean="0"/>
              <a:t>주식회사 </a:t>
            </a:r>
            <a:r>
              <a:rPr lang="ko-KR" altLang="en-US" sz="1000" dirty="0"/>
              <a:t>한국경매</a:t>
            </a:r>
            <a:r>
              <a:rPr lang="ko-KR" altLang="en-US" sz="1000" b="1" dirty="0"/>
              <a:t> </a:t>
            </a:r>
            <a:r>
              <a:rPr lang="ko-KR" altLang="en-US" sz="1600" b="1" dirty="0"/>
              <a:t>컨설팅대행 약관</a:t>
            </a:r>
            <a:r>
              <a:rPr lang="ko-KR" altLang="en-US" sz="1600" dirty="0"/>
              <a:t> </a:t>
            </a:r>
            <a:r>
              <a:rPr lang="en-US" altLang="ko-KR" sz="1000" dirty="0" smtClean="0"/>
              <a:t>( </a:t>
            </a:r>
            <a:r>
              <a:rPr lang="ko-KR" altLang="en-US" sz="1000" dirty="0" smtClean="0"/>
              <a:t>기본계약조건 </a:t>
            </a:r>
            <a:r>
              <a:rPr lang="en-US" altLang="ko-KR" sz="1000" dirty="0" smtClean="0"/>
              <a:t>)</a:t>
            </a:r>
          </a:p>
          <a:p>
            <a:pPr algn="ctr"/>
            <a:endParaRPr lang="ko-KR" altLang="en-US" sz="1600" dirty="0" smtClean="0"/>
          </a:p>
          <a:p>
            <a:r>
              <a:rPr lang="en-US" altLang="ko-KR" sz="800" dirty="0" smtClean="0"/>
              <a:t> </a:t>
            </a:r>
            <a:r>
              <a:rPr lang="ko-KR" altLang="en-US" sz="800" b="1" dirty="0" smtClean="0"/>
              <a:t>의뢰인</a:t>
            </a:r>
            <a:r>
              <a:rPr lang="en-US" altLang="ko-KR" sz="800" b="1" dirty="0" smtClean="0"/>
              <a:t>(</a:t>
            </a:r>
            <a:r>
              <a:rPr lang="ko-KR" altLang="en-US" sz="800" b="1" dirty="0" smtClean="0"/>
              <a:t>이하“갑”이라 칭함</a:t>
            </a:r>
            <a:r>
              <a:rPr lang="en-US" altLang="ko-KR" sz="800" b="1" dirty="0" smtClean="0"/>
              <a:t>)</a:t>
            </a:r>
            <a:r>
              <a:rPr lang="ko-KR" altLang="en-US" sz="800" b="1" dirty="0" smtClean="0"/>
              <a:t>과 수임인</a:t>
            </a:r>
            <a:r>
              <a:rPr lang="en-US" altLang="ko-KR" sz="800" b="1" dirty="0" smtClean="0"/>
              <a:t>(</a:t>
            </a:r>
            <a:r>
              <a:rPr lang="ko-KR" altLang="en-US" sz="800" b="1" dirty="0" smtClean="0"/>
              <a:t>이하 ”을“ 이라 칭함</a:t>
            </a:r>
            <a:r>
              <a:rPr lang="en-US" altLang="ko-KR" sz="800" b="1" dirty="0" smtClean="0"/>
              <a:t>) </a:t>
            </a:r>
            <a:r>
              <a:rPr lang="ko-KR" altLang="en-US" sz="800" b="1" dirty="0" smtClean="0"/>
              <a:t>경매</a:t>
            </a:r>
            <a:r>
              <a:rPr lang="en-US" altLang="ko-KR" sz="800" b="1" dirty="0" smtClean="0"/>
              <a:t>,</a:t>
            </a:r>
            <a:r>
              <a:rPr lang="ko-KR" altLang="en-US" sz="800" b="1" dirty="0" smtClean="0"/>
              <a:t>공매 목적물의 알선</a:t>
            </a:r>
            <a:r>
              <a:rPr lang="en-US" altLang="ko-KR" sz="800" b="1" dirty="0" smtClean="0"/>
              <a:t>, </a:t>
            </a:r>
            <a:r>
              <a:rPr lang="ko-KR" altLang="en-US" sz="800" b="1" dirty="0" smtClean="0"/>
              <a:t>권리분석 등의 컨설팅에 관한 사항에 대하여 상호간에 </a:t>
            </a:r>
            <a:endParaRPr lang="en-US" altLang="ko-KR" sz="800" b="1" dirty="0" smtClean="0"/>
          </a:p>
          <a:p>
            <a:r>
              <a:rPr lang="ko-KR" altLang="en-US" sz="800" b="1" dirty="0" smtClean="0"/>
              <a:t>약정을 체결하고 이를 준수하기로 한다</a:t>
            </a:r>
            <a:r>
              <a:rPr lang="en-US" altLang="ko-KR" sz="800" b="1" dirty="0" smtClean="0"/>
              <a:t>.</a:t>
            </a:r>
          </a:p>
          <a:p>
            <a:endParaRPr lang="ko-KR" altLang="en-US" sz="800" dirty="0" smtClean="0"/>
          </a:p>
          <a:p>
            <a:r>
              <a:rPr lang="ko-KR" altLang="en-US" sz="800" b="1" dirty="0" smtClean="0"/>
              <a:t>제</a:t>
            </a:r>
            <a:r>
              <a:rPr lang="en-US" altLang="ko-KR" sz="800" b="1" dirty="0" smtClean="0"/>
              <a:t>1</a:t>
            </a:r>
            <a:r>
              <a:rPr lang="ko-KR" altLang="en-US" sz="800" b="1" dirty="0" smtClean="0"/>
              <a:t>조 </a:t>
            </a:r>
            <a:r>
              <a:rPr lang="en-US" altLang="ko-KR" sz="800" b="1" dirty="0" smtClean="0"/>
              <a:t>(</a:t>
            </a:r>
            <a:r>
              <a:rPr lang="ko-KR" altLang="en-US" sz="800" b="1" dirty="0" smtClean="0"/>
              <a:t>목 적</a:t>
            </a:r>
            <a:r>
              <a:rPr lang="en-US" altLang="ko-KR" sz="800" b="1" dirty="0" smtClean="0"/>
              <a:t>)</a:t>
            </a:r>
            <a:endParaRPr lang="ko-KR" altLang="en-US" sz="800" dirty="0" smtClean="0"/>
          </a:p>
          <a:p>
            <a:r>
              <a:rPr lang="ko-KR" altLang="en-US" sz="800" dirty="0" smtClean="0"/>
              <a:t>“갑”은 </a:t>
            </a:r>
            <a:r>
              <a:rPr lang="ko-KR" altLang="en-US" sz="800" dirty="0" err="1" smtClean="0"/>
              <a:t>경락받고자</a:t>
            </a:r>
            <a:r>
              <a:rPr lang="ko-KR" altLang="en-US" sz="800" dirty="0" smtClean="0"/>
              <a:t> 하는 부동산의 컨설팅 업무대행을 의뢰하고 “을”은 목적물의 권리분석 등 이에 따른 </a:t>
            </a:r>
            <a:r>
              <a:rPr lang="ko-KR" altLang="en-US" sz="800" dirty="0" err="1" smtClean="0"/>
              <a:t>제반사항을</a:t>
            </a:r>
            <a:r>
              <a:rPr lang="ko-KR" altLang="en-US" sz="800" dirty="0" smtClean="0"/>
              <a:t> 검토하여 “갑”에게 최대한의 서비스를 제공하며</a:t>
            </a:r>
            <a:r>
              <a:rPr lang="en-US" altLang="ko-KR" sz="800" dirty="0" smtClean="0"/>
              <a:t>, “</a:t>
            </a:r>
            <a:r>
              <a:rPr lang="ko-KR" altLang="en-US" sz="800" dirty="0" smtClean="0"/>
              <a:t>갑”이 부동산을 소유하는데 요구되는 모든 문제에 대하여 “을”은 적극적으로 협력하고 경매컨설팅 대행업무를 맡기로 한다</a:t>
            </a:r>
            <a:r>
              <a:rPr lang="en-US" altLang="ko-KR" sz="800" dirty="0" smtClean="0"/>
              <a:t>. </a:t>
            </a:r>
          </a:p>
          <a:p>
            <a:endParaRPr lang="ko-KR" altLang="en-US" sz="800" dirty="0" smtClean="0"/>
          </a:p>
          <a:p>
            <a:r>
              <a:rPr lang="ko-KR" altLang="en-US" sz="800" b="1" dirty="0" smtClean="0"/>
              <a:t>제</a:t>
            </a:r>
            <a:r>
              <a:rPr lang="en-US" altLang="ko-KR" sz="800" b="1" dirty="0" smtClean="0"/>
              <a:t>2</a:t>
            </a:r>
            <a:r>
              <a:rPr lang="ko-KR" altLang="en-US" sz="800" b="1" dirty="0" smtClean="0"/>
              <a:t>조 </a:t>
            </a:r>
            <a:r>
              <a:rPr lang="en-US" altLang="ko-KR" sz="800" b="1" dirty="0" smtClean="0"/>
              <a:t>(</a:t>
            </a:r>
            <a:r>
              <a:rPr lang="ko-KR" altLang="en-US" sz="800" b="1" dirty="0" smtClean="0"/>
              <a:t>계약서 작성</a:t>
            </a:r>
            <a:r>
              <a:rPr lang="en-US" altLang="ko-KR" sz="800" b="1" dirty="0" smtClean="0"/>
              <a:t>.</a:t>
            </a:r>
            <a:r>
              <a:rPr lang="ko-KR" altLang="en-US" sz="800" b="1" dirty="0" smtClean="0"/>
              <a:t>계약금 지불 및 기간</a:t>
            </a:r>
            <a:r>
              <a:rPr lang="en-US" altLang="ko-KR" sz="800" b="1" dirty="0" smtClean="0"/>
              <a:t>)</a:t>
            </a:r>
            <a:endParaRPr lang="ko-KR" altLang="en-US" sz="800" dirty="0" smtClean="0"/>
          </a:p>
          <a:p>
            <a:pPr marL="228600" indent="-228600">
              <a:buAutoNum type="arabicPeriod"/>
            </a:pPr>
            <a:r>
              <a:rPr lang="en-US" altLang="ko-KR" sz="800" dirty="0" smtClean="0"/>
              <a:t>“</a:t>
            </a:r>
            <a:r>
              <a:rPr lang="ko-KR" altLang="en-US" sz="800" dirty="0" smtClean="0"/>
              <a:t>갑”과 “을” 경매의뢰 계약체결과 동시에 </a:t>
            </a:r>
            <a:r>
              <a:rPr lang="ko-KR" altLang="en-US" sz="800" b="1" dirty="0" smtClean="0"/>
              <a:t>계약금 </a:t>
            </a:r>
            <a:r>
              <a:rPr lang="en-US" altLang="ko-KR" sz="800" b="1" dirty="0" smtClean="0"/>
              <a:t>20</a:t>
            </a:r>
            <a:r>
              <a:rPr lang="ko-KR" altLang="en-US" sz="800" b="1" dirty="0" smtClean="0"/>
              <a:t>만원</a:t>
            </a:r>
            <a:r>
              <a:rPr lang="en-US" altLang="ko-KR" sz="800" b="1" dirty="0" smtClean="0"/>
              <a:t>(</a:t>
            </a:r>
            <a:r>
              <a:rPr lang="ko-KR" altLang="en-US" sz="800" b="1" dirty="0" smtClean="0"/>
              <a:t>부가세별도</a:t>
            </a:r>
            <a:r>
              <a:rPr lang="en-US" altLang="ko-KR" sz="800" b="1" dirty="0" smtClean="0"/>
              <a:t>)</a:t>
            </a:r>
            <a:r>
              <a:rPr lang="ko-KR" altLang="en-US" sz="800" dirty="0" smtClean="0"/>
              <a:t>을 당일 지급한다</a:t>
            </a:r>
            <a:r>
              <a:rPr lang="en-US" altLang="ko-KR" sz="800" dirty="0" smtClean="0"/>
              <a:t>. </a:t>
            </a:r>
            <a:r>
              <a:rPr lang="ko-KR" altLang="en-US" sz="800" dirty="0" smtClean="0"/>
              <a:t>계약체결이 되어 권리분석 이상 유</a:t>
            </a:r>
            <a:r>
              <a:rPr lang="en-US" altLang="ko-KR" sz="800" dirty="0" smtClean="0"/>
              <a:t>.</a:t>
            </a:r>
            <a:r>
              <a:rPr lang="ko-KR" altLang="en-US" sz="800" dirty="0" smtClean="0"/>
              <a:t>무를 </a:t>
            </a:r>
            <a:r>
              <a:rPr lang="ko-KR" altLang="en-US" sz="800" dirty="0" err="1" smtClean="0"/>
              <a:t>상담후</a:t>
            </a:r>
            <a:r>
              <a:rPr lang="ko-KR" altLang="en-US" sz="800" dirty="0" smtClean="0"/>
              <a:t> 계</a:t>
            </a:r>
            <a:endParaRPr lang="en-US" altLang="ko-KR" sz="800" dirty="0" smtClean="0"/>
          </a:p>
          <a:p>
            <a:pPr marL="228600" indent="-228600"/>
            <a:r>
              <a:rPr lang="en-US" altLang="ko-KR" sz="800" dirty="0" smtClean="0"/>
              <a:t>   </a:t>
            </a:r>
            <a:r>
              <a:rPr lang="ko-KR" altLang="en-US" sz="800" dirty="0" err="1" smtClean="0"/>
              <a:t>약금이</a:t>
            </a:r>
            <a:r>
              <a:rPr lang="ko-KR" altLang="en-US" sz="800" dirty="0" smtClean="0"/>
              <a:t>  “을”에게 지급되지 </a:t>
            </a:r>
            <a:r>
              <a:rPr lang="ko-KR" altLang="en-US" sz="800" dirty="0" err="1" smtClean="0"/>
              <a:t>않을시에는</a:t>
            </a:r>
            <a:r>
              <a:rPr lang="ko-KR" altLang="en-US" sz="800" dirty="0" smtClean="0"/>
              <a:t> </a:t>
            </a:r>
            <a:r>
              <a:rPr lang="ko-KR" altLang="en-US" sz="800" dirty="0" err="1" smtClean="0"/>
              <a:t>계약포기및</a:t>
            </a:r>
            <a:r>
              <a:rPr lang="ko-KR" altLang="en-US" sz="800" dirty="0" smtClean="0"/>
              <a:t>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을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의 권리분석 상담료로 간주하여 계약체결 계약금 </a:t>
            </a:r>
            <a:r>
              <a:rPr lang="en-US" altLang="ko-KR" sz="800" dirty="0" smtClean="0"/>
              <a:t>22</a:t>
            </a:r>
            <a:r>
              <a:rPr lang="ko-KR" altLang="en-US" sz="800" dirty="0" smtClean="0"/>
              <a:t>만원을 “을”에게 지급하기로 한다</a:t>
            </a:r>
            <a:r>
              <a:rPr lang="en-US" altLang="ko-KR" sz="800" dirty="0" smtClean="0"/>
              <a:t>.</a:t>
            </a:r>
            <a:r>
              <a:rPr lang="ko-KR" altLang="en-US" sz="800" dirty="0" smtClean="0"/>
              <a:t>  </a:t>
            </a:r>
          </a:p>
          <a:p>
            <a:r>
              <a:rPr lang="en-US" altLang="ko-KR" sz="800" dirty="0" smtClean="0"/>
              <a:t>2. “</a:t>
            </a:r>
            <a:r>
              <a:rPr lang="ko-KR" altLang="en-US" sz="800" dirty="0" smtClean="0"/>
              <a:t>갑”과 “을”간에 </a:t>
            </a:r>
            <a:r>
              <a:rPr lang="ko-KR" altLang="en-US" sz="800" dirty="0" err="1" smtClean="0"/>
              <a:t>계약체결전</a:t>
            </a:r>
            <a:r>
              <a:rPr lang="ko-KR" altLang="en-US" sz="800" dirty="0" smtClean="0"/>
              <a:t> 먼저 계약금을 본사 전용 입금계좌에 송금이 완료되면 </a:t>
            </a:r>
            <a:r>
              <a:rPr lang="ko-KR" altLang="en-US" sz="800" dirty="0" err="1" smtClean="0"/>
              <a:t>계약체결된</a:t>
            </a:r>
            <a:r>
              <a:rPr lang="ko-KR" altLang="en-US" sz="800" dirty="0" smtClean="0"/>
              <a:t> 것으로 간주한다</a:t>
            </a:r>
            <a:r>
              <a:rPr lang="en-US" altLang="ko-KR" sz="800" dirty="0" smtClean="0"/>
              <a:t>.</a:t>
            </a:r>
            <a:endParaRPr lang="ko-KR" altLang="en-US" sz="800" dirty="0" smtClean="0"/>
          </a:p>
          <a:p>
            <a:r>
              <a:rPr lang="en-US" altLang="ko-KR" sz="800" dirty="0" smtClean="0"/>
              <a:t>3. </a:t>
            </a:r>
            <a:r>
              <a:rPr lang="ko-KR" altLang="en-US" sz="800" dirty="0" smtClean="0"/>
              <a:t>계약서 작성 당일로부터 권리분석</a:t>
            </a:r>
            <a:r>
              <a:rPr lang="en-US" altLang="ko-KR" sz="800" dirty="0" smtClean="0"/>
              <a:t>.</a:t>
            </a:r>
            <a:r>
              <a:rPr lang="ko-KR" altLang="en-US" sz="800" dirty="0" smtClean="0"/>
              <a:t>시장분석</a:t>
            </a:r>
            <a:r>
              <a:rPr lang="en-US" altLang="ko-KR" sz="800" dirty="0" smtClean="0"/>
              <a:t>,</a:t>
            </a:r>
            <a:r>
              <a:rPr lang="ko-KR" altLang="en-US" sz="800" dirty="0" smtClean="0"/>
              <a:t>현장 확인 및 입찰지도</a:t>
            </a:r>
            <a:r>
              <a:rPr lang="en-US" altLang="ko-KR" sz="800" dirty="0" smtClean="0"/>
              <a:t>,</a:t>
            </a:r>
            <a:r>
              <a:rPr lang="ko-KR" altLang="en-US" sz="800" dirty="0" smtClean="0"/>
              <a:t>소유권등기이전</a:t>
            </a:r>
            <a:r>
              <a:rPr lang="en-US" altLang="ko-KR" sz="800" dirty="0" smtClean="0"/>
              <a:t>, </a:t>
            </a:r>
            <a:r>
              <a:rPr lang="ko-KR" altLang="en-US" sz="800" dirty="0" smtClean="0"/>
              <a:t>명도처리확인 완료를 계약 종료일로 본다</a:t>
            </a:r>
            <a:r>
              <a:rPr lang="en-US" altLang="ko-KR" sz="800" dirty="0" smtClean="0"/>
              <a:t>.</a:t>
            </a:r>
          </a:p>
          <a:p>
            <a:endParaRPr lang="ko-KR" altLang="en-US" sz="800" dirty="0" smtClean="0"/>
          </a:p>
          <a:p>
            <a:r>
              <a:rPr lang="ko-KR" altLang="en-US" sz="800" b="1" dirty="0" smtClean="0"/>
              <a:t>제</a:t>
            </a:r>
            <a:r>
              <a:rPr lang="en-US" altLang="ko-KR" sz="800" b="1" dirty="0" smtClean="0"/>
              <a:t>3</a:t>
            </a:r>
            <a:r>
              <a:rPr lang="ko-KR" altLang="en-US" sz="800" b="1" dirty="0" smtClean="0"/>
              <a:t>조 </a:t>
            </a:r>
            <a:r>
              <a:rPr lang="en-US" altLang="ko-KR" sz="800" b="1" dirty="0" smtClean="0"/>
              <a:t>(</a:t>
            </a:r>
            <a:r>
              <a:rPr lang="ko-KR" altLang="en-US" sz="800" b="1" dirty="0" smtClean="0"/>
              <a:t>현장조사</a:t>
            </a:r>
            <a:r>
              <a:rPr lang="en-US" altLang="ko-KR" sz="800" b="1" dirty="0" smtClean="0"/>
              <a:t>.</a:t>
            </a:r>
            <a:r>
              <a:rPr lang="ko-KR" altLang="en-US" sz="800" b="1" dirty="0" smtClean="0"/>
              <a:t>입찰참여에 따른 경비지원</a:t>
            </a:r>
            <a:r>
              <a:rPr lang="en-US" altLang="ko-KR" sz="800" b="1" dirty="0" smtClean="0"/>
              <a:t>) </a:t>
            </a:r>
            <a:endParaRPr lang="ko-KR" altLang="en-US" sz="800" dirty="0" smtClean="0"/>
          </a:p>
          <a:p>
            <a:r>
              <a:rPr lang="ko-KR" altLang="en-US" sz="800" dirty="0" smtClean="0"/>
              <a:t>현장조사와 입찰기일 입찰지도를 위한 경비 발생에 대해 “갑”이 </a:t>
            </a:r>
            <a:r>
              <a:rPr lang="en-US" altLang="ko-KR" sz="800" dirty="0" smtClean="0"/>
              <a:t>20</a:t>
            </a:r>
            <a:r>
              <a:rPr lang="ko-KR" altLang="en-US" sz="800" dirty="0" err="1" smtClean="0"/>
              <a:t>만원內로</a:t>
            </a:r>
            <a:r>
              <a:rPr lang="ko-KR" altLang="en-US" sz="800" dirty="0" smtClean="0"/>
              <a:t> </a:t>
            </a:r>
            <a:r>
              <a:rPr lang="ko-KR" altLang="en-US" sz="800" dirty="0" err="1" smtClean="0"/>
              <a:t>담당컨설트와</a:t>
            </a:r>
            <a:r>
              <a:rPr lang="ko-KR" altLang="en-US" sz="800" dirty="0" smtClean="0"/>
              <a:t> </a:t>
            </a:r>
            <a:r>
              <a:rPr lang="ko-KR" altLang="en-US" sz="800" dirty="0" err="1" smtClean="0"/>
              <a:t>협의하에</a:t>
            </a:r>
            <a:r>
              <a:rPr lang="ko-KR" altLang="en-US" sz="800" dirty="0" smtClean="0"/>
              <a:t> 지원한다</a:t>
            </a:r>
            <a:r>
              <a:rPr lang="en-US" altLang="ko-KR" sz="800" dirty="0" smtClean="0"/>
              <a:t>.  </a:t>
            </a:r>
            <a:r>
              <a:rPr lang="ko-KR" altLang="en-US" sz="800" dirty="0" smtClean="0"/>
              <a:t>단</a:t>
            </a:r>
            <a:r>
              <a:rPr lang="en-US" altLang="ko-KR" sz="800" dirty="0" smtClean="0"/>
              <a:t>, </a:t>
            </a:r>
            <a:r>
              <a:rPr lang="ko-KR" altLang="en-US" sz="800" dirty="0" smtClean="0"/>
              <a:t>제주도는 </a:t>
            </a:r>
            <a:r>
              <a:rPr lang="en-US" altLang="ko-KR" sz="800" dirty="0" smtClean="0"/>
              <a:t>40</a:t>
            </a:r>
            <a:r>
              <a:rPr lang="ko-KR" altLang="en-US" sz="800" dirty="0" err="1" smtClean="0"/>
              <a:t>만원內</a:t>
            </a:r>
            <a:r>
              <a:rPr lang="en-US" altLang="ko-KR" sz="800" dirty="0" smtClean="0"/>
              <a:t>f</a:t>
            </a:r>
            <a:r>
              <a:rPr lang="ko-KR" altLang="en-US" sz="800" dirty="0" smtClean="0"/>
              <a:t>로 한다</a:t>
            </a:r>
            <a:r>
              <a:rPr lang="en-US" altLang="ko-KR" sz="800" dirty="0" smtClean="0"/>
              <a:t>.</a:t>
            </a:r>
          </a:p>
          <a:p>
            <a:endParaRPr lang="ko-KR" altLang="en-US" sz="800" dirty="0" smtClean="0"/>
          </a:p>
          <a:p>
            <a:r>
              <a:rPr lang="ko-KR" altLang="en-US" sz="800" b="1" dirty="0" smtClean="0"/>
              <a:t>제</a:t>
            </a:r>
            <a:r>
              <a:rPr lang="en-US" altLang="ko-KR" sz="800" b="1" dirty="0" smtClean="0"/>
              <a:t>4</a:t>
            </a:r>
            <a:r>
              <a:rPr lang="ko-KR" altLang="en-US" sz="800" b="1" dirty="0" smtClean="0"/>
              <a:t>조 </a:t>
            </a:r>
            <a:r>
              <a:rPr lang="en-US" altLang="ko-KR" sz="800" b="1" dirty="0" smtClean="0"/>
              <a:t>(“</a:t>
            </a:r>
            <a:r>
              <a:rPr lang="ko-KR" altLang="en-US" sz="800" b="1" dirty="0" smtClean="0"/>
              <a:t>을”의 책임 업무범위</a:t>
            </a:r>
            <a:r>
              <a:rPr lang="en-US" altLang="ko-KR" sz="800" b="1" dirty="0" smtClean="0"/>
              <a:t>)</a:t>
            </a:r>
            <a:endParaRPr lang="ko-KR" altLang="en-US" sz="800" dirty="0" smtClean="0"/>
          </a:p>
          <a:p>
            <a:pPr>
              <a:tabLst>
                <a:tab pos="87313" algn="l"/>
              </a:tabLst>
            </a:pPr>
            <a:r>
              <a:rPr lang="en-US" altLang="ko-KR" sz="800" dirty="0" smtClean="0"/>
              <a:t>1. “</a:t>
            </a:r>
            <a:r>
              <a:rPr lang="ko-KR" altLang="en-US" sz="800" dirty="0" smtClean="0"/>
              <a:t>을”은 “갑”이 의뢰한 경매물건에 대한 등기부등본상의 권리분석</a:t>
            </a:r>
            <a:r>
              <a:rPr lang="en-US" altLang="ko-KR" sz="800" dirty="0" smtClean="0"/>
              <a:t>, </a:t>
            </a:r>
            <a:r>
              <a:rPr lang="ko-KR" altLang="en-US" sz="800" dirty="0" smtClean="0"/>
              <a:t>현황조사</a:t>
            </a:r>
            <a:r>
              <a:rPr lang="en-US" altLang="ko-KR" sz="800" dirty="0" smtClean="0"/>
              <a:t>, </a:t>
            </a:r>
            <a:r>
              <a:rPr lang="ko-KR" altLang="en-US" sz="800" dirty="0" err="1" smtClean="0"/>
              <a:t>점유자현황</a:t>
            </a:r>
            <a:r>
              <a:rPr lang="en-US" altLang="ko-KR" sz="800" dirty="0" smtClean="0"/>
              <a:t>(</a:t>
            </a:r>
            <a:r>
              <a:rPr lang="ko-KR" altLang="en-US" sz="800" dirty="0" err="1" smtClean="0"/>
              <a:t>유치권등</a:t>
            </a:r>
            <a:r>
              <a:rPr lang="en-US" altLang="ko-KR" sz="800" dirty="0" smtClean="0"/>
              <a:t>), </a:t>
            </a:r>
            <a:r>
              <a:rPr lang="ko-KR" altLang="en-US" sz="800" dirty="0" smtClean="0"/>
              <a:t>해당물건에 경제적 가치</a:t>
            </a:r>
            <a:r>
              <a:rPr lang="en-US" altLang="ko-KR" sz="800" dirty="0" smtClean="0"/>
              <a:t>, “</a:t>
            </a:r>
            <a:r>
              <a:rPr lang="ko-KR" altLang="en-US" sz="800" dirty="0" smtClean="0"/>
              <a:t>갑”이 부담하여</a:t>
            </a:r>
            <a:endParaRPr lang="en-US" altLang="ko-KR" sz="800" dirty="0" smtClean="0"/>
          </a:p>
          <a:p>
            <a:pPr>
              <a:tabLst>
                <a:tab pos="87313" algn="l"/>
              </a:tabLst>
            </a:pPr>
            <a:r>
              <a:rPr lang="ko-KR" altLang="en-US" sz="800" dirty="0" smtClean="0"/>
              <a:t>   야 할 인수사항 등에 대해근거 자료인 “종합분석 평가서”제시하며 성실 정확하게 설명하여야 한다</a:t>
            </a:r>
            <a:r>
              <a:rPr lang="en-US" altLang="ko-KR" sz="800" dirty="0" smtClean="0"/>
              <a:t>.</a:t>
            </a:r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점유자 명도집행 관리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본사 제휴 변호사</a:t>
            </a:r>
            <a:r>
              <a:rPr lang="en-US" altLang="ko-KR" sz="800" dirty="0" smtClean="0"/>
              <a:t>.</a:t>
            </a:r>
            <a:r>
              <a:rPr lang="ko-KR" altLang="en-US" sz="800" dirty="0" smtClean="0"/>
              <a:t>법무사에 위탁대행</a:t>
            </a:r>
            <a:r>
              <a:rPr lang="en-US" altLang="ko-KR" sz="800" dirty="0" smtClean="0"/>
              <a:t>)</a:t>
            </a:r>
            <a:endParaRPr lang="ko-KR" altLang="en-US" sz="800" dirty="0" smtClean="0"/>
          </a:p>
          <a:p>
            <a:r>
              <a:rPr lang="en-US" altLang="ko-KR" sz="800" dirty="0" smtClean="0"/>
              <a:t>  “</a:t>
            </a:r>
            <a:r>
              <a:rPr lang="ko-KR" altLang="en-US" sz="800" dirty="0" smtClean="0"/>
              <a:t>을”은 명도과정에서 고문 변호사</a:t>
            </a:r>
            <a:r>
              <a:rPr lang="en-US" altLang="ko-KR" sz="800" dirty="0" smtClean="0"/>
              <a:t>.</a:t>
            </a:r>
            <a:r>
              <a:rPr lang="ko-KR" altLang="en-US" sz="800" dirty="0" smtClean="0"/>
              <a:t>법무사 </a:t>
            </a:r>
            <a:r>
              <a:rPr lang="ko-KR" altLang="en-US" sz="800" dirty="0" err="1" smtClean="0"/>
              <a:t>위탁대행시</a:t>
            </a:r>
            <a:r>
              <a:rPr lang="ko-KR" altLang="en-US" sz="800" dirty="0" smtClean="0"/>
              <a:t> 발생하는 이사비용</a:t>
            </a:r>
            <a:r>
              <a:rPr lang="en-US" altLang="ko-KR" sz="800" dirty="0" smtClean="0"/>
              <a:t>.</a:t>
            </a:r>
            <a:r>
              <a:rPr lang="ko-KR" altLang="en-US" sz="800" dirty="0" smtClean="0"/>
              <a:t>집행비용</a:t>
            </a:r>
            <a:r>
              <a:rPr lang="en-US" altLang="ko-KR" sz="800" dirty="0" smtClean="0"/>
              <a:t>.</a:t>
            </a:r>
            <a:r>
              <a:rPr lang="ko-KR" altLang="en-US" sz="800" dirty="0" smtClean="0"/>
              <a:t>물품보관비용</a:t>
            </a:r>
            <a:r>
              <a:rPr lang="en-US" altLang="ko-KR" sz="800" dirty="0" smtClean="0"/>
              <a:t>.</a:t>
            </a:r>
            <a:r>
              <a:rPr lang="ko-KR" altLang="en-US" sz="800" dirty="0" smtClean="0"/>
              <a:t>노무비용</a:t>
            </a:r>
            <a:r>
              <a:rPr lang="en-US" altLang="ko-KR" sz="800" dirty="0" smtClean="0"/>
              <a:t>.</a:t>
            </a:r>
            <a:r>
              <a:rPr lang="ko-KR" altLang="en-US" sz="800" dirty="0" err="1" smtClean="0"/>
              <a:t>개문비용등은</a:t>
            </a:r>
            <a:r>
              <a:rPr lang="ko-KR" altLang="en-US" sz="800" dirty="0" smtClean="0"/>
              <a:t> 정액제인 경우 “을”의 </a:t>
            </a:r>
            <a:endParaRPr lang="en-US" altLang="ko-KR" sz="800" dirty="0" smtClean="0"/>
          </a:p>
          <a:p>
            <a:r>
              <a:rPr lang="en-US" altLang="ko-KR" sz="800" dirty="0" smtClean="0"/>
              <a:t>   </a:t>
            </a:r>
            <a:r>
              <a:rPr lang="ko-KR" altLang="en-US" sz="800" dirty="0" smtClean="0"/>
              <a:t>부담으로 한다</a:t>
            </a:r>
            <a:r>
              <a:rPr lang="en-US" altLang="ko-KR" sz="800" dirty="0" smtClean="0"/>
              <a:t>. </a:t>
            </a:r>
            <a:r>
              <a:rPr lang="ko-KR" altLang="en-US" sz="800" dirty="0" smtClean="0"/>
              <a:t>실비제의 경우 “갑”의 부담으로 한다</a:t>
            </a:r>
            <a:r>
              <a:rPr lang="en-US" altLang="ko-KR" sz="800" dirty="0" smtClean="0"/>
              <a:t>. </a:t>
            </a:r>
          </a:p>
          <a:p>
            <a:endParaRPr lang="ko-KR" altLang="en-US" sz="800" dirty="0" smtClean="0"/>
          </a:p>
          <a:p>
            <a:r>
              <a:rPr lang="ko-KR" altLang="en-US" sz="800" b="1" dirty="0" smtClean="0"/>
              <a:t>제</a:t>
            </a:r>
            <a:r>
              <a:rPr lang="en-US" altLang="ko-KR" sz="800" b="1" dirty="0" smtClean="0"/>
              <a:t>5</a:t>
            </a:r>
            <a:r>
              <a:rPr lang="ko-KR" altLang="en-US" sz="800" b="1" dirty="0" smtClean="0"/>
              <a:t>조</a:t>
            </a:r>
            <a:r>
              <a:rPr lang="en-US" altLang="ko-KR" sz="800" b="1" dirty="0" smtClean="0"/>
              <a:t>(“</a:t>
            </a:r>
            <a:r>
              <a:rPr lang="ko-KR" altLang="en-US" sz="800" b="1" dirty="0" smtClean="0"/>
              <a:t>을</a:t>
            </a:r>
            <a:r>
              <a:rPr lang="en-US" altLang="ko-KR" sz="800" b="1" dirty="0" smtClean="0"/>
              <a:t>”</a:t>
            </a:r>
            <a:r>
              <a:rPr lang="ko-KR" altLang="en-US" sz="800" b="1" dirty="0" smtClean="0"/>
              <a:t>의 지도관리 업무범위</a:t>
            </a:r>
            <a:r>
              <a:rPr lang="en-US" altLang="ko-KR" sz="800" b="1" dirty="0" smtClean="0"/>
              <a:t>)</a:t>
            </a:r>
          </a:p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관리지도 </a:t>
            </a:r>
            <a:r>
              <a:rPr lang="en-US" altLang="ko-KR" sz="800" dirty="0" smtClean="0"/>
              <a:t>– “</a:t>
            </a:r>
            <a:r>
              <a:rPr lang="ko-KR" altLang="en-US" sz="800" dirty="0" smtClean="0"/>
              <a:t>을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은 입찰서 작성법</a:t>
            </a:r>
            <a:r>
              <a:rPr lang="en-US" altLang="ko-KR" sz="800" dirty="0" smtClean="0"/>
              <a:t>.</a:t>
            </a:r>
            <a:r>
              <a:rPr lang="ko-KR" altLang="en-US" sz="800" dirty="0" err="1" smtClean="0"/>
              <a:t>제출법</a:t>
            </a:r>
            <a:r>
              <a:rPr lang="en-US" altLang="ko-KR" sz="800" dirty="0" smtClean="0"/>
              <a:t>.</a:t>
            </a:r>
            <a:r>
              <a:rPr lang="ko-KR" altLang="en-US" sz="800" dirty="0" err="1" smtClean="0"/>
              <a:t>준비물등</a:t>
            </a:r>
            <a:r>
              <a:rPr lang="ko-KR" altLang="en-US" sz="800" dirty="0" smtClean="0"/>
              <a:t> 입찰에 필요한 절차와 </a:t>
            </a:r>
            <a:r>
              <a:rPr lang="ko-KR" altLang="en-US" sz="800" dirty="0" err="1" smtClean="0"/>
              <a:t>방식을를</a:t>
            </a:r>
            <a:r>
              <a:rPr lang="ko-KR" altLang="en-US" sz="800" dirty="0" smtClean="0"/>
              <a:t>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갑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에게 설명지도 한다</a:t>
            </a:r>
            <a:r>
              <a:rPr lang="en-US" altLang="ko-KR" sz="800" dirty="0" smtClean="0"/>
              <a:t>.</a:t>
            </a:r>
            <a:r>
              <a:rPr lang="ko-KR" altLang="en-US" sz="800" dirty="0" smtClean="0"/>
              <a:t> </a:t>
            </a:r>
            <a:endParaRPr lang="en-US" altLang="ko-KR" sz="800" dirty="0" smtClean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진행여부 확인전달 </a:t>
            </a:r>
            <a:r>
              <a:rPr lang="en-US" altLang="ko-KR" sz="800" dirty="0" smtClean="0"/>
              <a:t>-  “</a:t>
            </a:r>
            <a:r>
              <a:rPr lang="ko-KR" altLang="en-US" sz="800" dirty="0" smtClean="0"/>
              <a:t>을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은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갑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이 낙찰후 최고가매수인 허가결정</a:t>
            </a:r>
            <a:r>
              <a:rPr lang="en-US" altLang="ko-KR" sz="800" dirty="0" smtClean="0"/>
              <a:t>,</a:t>
            </a:r>
            <a:r>
              <a:rPr lang="ko-KR" altLang="en-US" sz="800" dirty="0" smtClean="0"/>
              <a:t> 잔금납부기일</a:t>
            </a:r>
            <a:r>
              <a:rPr lang="en-US" altLang="ko-KR" sz="800" dirty="0" smtClean="0"/>
              <a:t>,</a:t>
            </a:r>
            <a:r>
              <a:rPr lang="ko-KR" altLang="en-US" sz="800" dirty="0" smtClean="0"/>
              <a:t> </a:t>
            </a:r>
            <a:r>
              <a:rPr lang="ko-KR" altLang="en-US" sz="800" dirty="0" err="1" smtClean="0"/>
              <a:t>낙찰후</a:t>
            </a:r>
            <a:r>
              <a:rPr lang="ko-KR" altLang="en-US" sz="800" dirty="0" smtClean="0"/>
              <a:t> 소유권이전등기의 진행여부를 확인하여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갑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에게</a:t>
            </a:r>
            <a:endParaRPr lang="en-US" altLang="ko-KR" sz="800" dirty="0" smtClean="0"/>
          </a:p>
          <a:p>
            <a:r>
              <a:rPr lang="en-US" altLang="ko-KR" sz="800" dirty="0" smtClean="0"/>
              <a:t>   </a:t>
            </a:r>
            <a:r>
              <a:rPr lang="ko-KR" altLang="en-US" sz="800" dirty="0" smtClean="0"/>
              <a:t>통보한다</a:t>
            </a:r>
            <a:r>
              <a:rPr lang="en-US" altLang="ko-KR" sz="800" dirty="0" smtClean="0"/>
              <a:t>.(</a:t>
            </a:r>
            <a:r>
              <a:rPr lang="ko-KR" altLang="en-US" sz="800" dirty="0" smtClean="0"/>
              <a:t>경락잔금 현금이 모자라 대출이 </a:t>
            </a:r>
            <a:r>
              <a:rPr lang="ko-KR" altLang="en-US" sz="800" dirty="0" err="1" smtClean="0"/>
              <a:t>필요로할시</a:t>
            </a:r>
            <a:r>
              <a:rPr lang="ko-KR" altLang="en-US" sz="800" dirty="0" smtClean="0"/>
              <a:t>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갑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의 요청에따라 취급금융권을 알선만 하되 대출업무는 관여하지 않으며 대출신청과 </a:t>
            </a:r>
            <a:endParaRPr lang="en-US" altLang="ko-KR" sz="800" dirty="0" smtClean="0"/>
          </a:p>
          <a:p>
            <a:r>
              <a:rPr lang="en-US" altLang="ko-KR" sz="800" dirty="0" smtClean="0"/>
              <a:t>  </a:t>
            </a:r>
            <a:r>
              <a:rPr lang="ko-KR" altLang="en-US" sz="800" dirty="0" smtClean="0"/>
              <a:t> 결과는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을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의 업무가 아니므로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갑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은 이에 따른 손해배상 청구를 하지 않는다</a:t>
            </a:r>
            <a:r>
              <a:rPr lang="en-US" altLang="ko-KR" sz="800" dirty="0" smtClean="0"/>
              <a:t>.)</a:t>
            </a:r>
          </a:p>
          <a:p>
            <a:endParaRPr lang="ko-KR" altLang="en-US" sz="800" dirty="0" smtClean="0"/>
          </a:p>
          <a:p>
            <a:r>
              <a:rPr lang="ko-KR" altLang="en-US" sz="800" b="1" dirty="0" smtClean="0"/>
              <a:t>제</a:t>
            </a:r>
            <a:r>
              <a:rPr lang="en-US" altLang="ko-KR" sz="800" b="1" dirty="0" smtClean="0"/>
              <a:t>6</a:t>
            </a:r>
            <a:r>
              <a:rPr lang="ko-KR" altLang="en-US" sz="800" b="1" dirty="0" smtClean="0"/>
              <a:t>조 </a:t>
            </a:r>
            <a:r>
              <a:rPr lang="en-US" altLang="ko-KR" sz="800" b="1" dirty="0" smtClean="0"/>
              <a:t>(</a:t>
            </a:r>
            <a:r>
              <a:rPr lang="ko-KR" altLang="en-US" sz="800" b="1" dirty="0" smtClean="0"/>
              <a:t>컨설팅 수수료 안내</a:t>
            </a:r>
            <a:r>
              <a:rPr lang="en-US" altLang="ko-KR" sz="800" b="1" dirty="0" smtClean="0"/>
              <a:t>)</a:t>
            </a:r>
            <a:endParaRPr lang="ko-KR" altLang="en-US" sz="800" dirty="0" smtClean="0"/>
          </a:p>
          <a:p>
            <a:pPr marL="228600" indent="-228600"/>
            <a:r>
              <a:rPr lang="en-US" altLang="ko-KR" sz="800" dirty="0" smtClean="0"/>
              <a:t>1. “</a:t>
            </a:r>
            <a:r>
              <a:rPr lang="ko-KR" altLang="en-US" sz="800" dirty="0" smtClean="0"/>
              <a:t>갑”은“을”과 협의한 수수료지급은 </a:t>
            </a:r>
            <a:r>
              <a:rPr lang="ko-KR" altLang="en-US" sz="800" dirty="0" err="1" smtClean="0"/>
              <a:t>낙찰당일시</a:t>
            </a:r>
            <a:r>
              <a:rPr lang="ko-KR" altLang="en-US" sz="800" dirty="0" smtClean="0"/>
              <a:t> </a:t>
            </a:r>
            <a:r>
              <a:rPr lang="en-US" altLang="ko-KR" sz="800" dirty="0" smtClean="0"/>
              <a:t>100%</a:t>
            </a:r>
            <a:r>
              <a:rPr lang="ko-KR" altLang="en-US" sz="800" dirty="0" smtClean="0"/>
              <a:t>를 지급하기로 한다</a:t>
            </a:r>
            <a:r>
              <a:rPr lang="en-US" altLang="ko-KR" sz="800" dirty="0" smtClean="0"/>
              <a:t>. </a:t>
            </a:r>
            <a:r>
              <a:rPr lang="ko-KR" altLang="en-US" sz="800" dirty="0" smtClean="0"/>
              <a:t>수임료 지급이 </a:t>
            </a:r>
            <a:r>
              <a:rPr lang="en-US" altLang="ko-KR" sz="800" dirty="0" smtClean="0"/>
              <a:t>5</a:t>
            </a:r>
            <a:r>
              <a:rPr lang="ko-KR" altLang="en-US" sz="800" dirty="0" smtClean="0"/>
              <a:t>일 이상 지연될 경우 법정 이자율인 년리 </a:t>
            </a:r>
            <a:r>
              <a:rPr lang="en-US" altLang="ko-KR" sz="800" dirty="0" smtClean="0"/>
              <a:t>20%</a:t>
            </a:r>
            <a:r>
              <a:rPr lang="ko-KR" altLang="en-US" sz="800" dirty="0" smtClean="0"/>
              <a:t>의</a:t>
            </a:r>
            <a:r>
              <a:rPr lang="en-US" altLang="ko-KR" sz="800" dirty="0" smtClean="0"/>
              <a:t> </a:t>
            </a:r>
            <a:r>
              <a:rPr lang="ko-KR" altLang="en-US" sz="800" dirty="0" smtClean="0"/>
              <a:t>지</a:t>
            </a:r>
            <a:endParaRPr lang="en-US" altLang="ko-KR" sz="800" dirty="0" smtClean="0"/>
          </a:p>
          <a:p>
            <a:pPr marL="228600" indent="-228600"/>
            <a:r>
              <a:rPr lang="en-US" altLang="ko-KR" sz="800" dirty="0" smtClean="0"/>
              <a:t>   </a:t>
            </a:r>
            <a:r>
              <a:rPr lang="ko-KR" altLang="en-US" sz="800" dirty="0" err="1" smtClean="0"/>
              <a:t>연손해금을</a:t>
            </a:r>
            <a:r>
              <a:rPr lang="ko-KR" altLang="en-US" sz="800" dirty="0" smtClean="0"/>
              <a:t> “갑”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낙찰자</a:t>
            </a:r>
            <a:r>
              <a:rPr lang="en-US" altLang="ko-KR" sz="800" dirty="0" smtClean="0"/>
              <a:t>)</a:t>
            </a:r>
            <a:r>
              <a:rPr lang="ko-KR" altLang="en-US" sz="800" dirty="0" smtClean="0"/>
              <a:t>이 “을”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주</a:t>
            </a:r>
            <a:r>
              <a:rPr lang="en-US" altLang="ko-KR" sz="800" dirty="0" smtClean="0"/>
              <a:t>.</a:t>
            </a:r>
            <a:r>
              <a:rPr lang="ko-KR" altLang="en-US" sz="800" dirty="0" smtClean="0"/>
              <a:t>한국경매</a:t>
            </a:r>
            <a:r>
              <a:rPr lang="en-US" altLang="ko-KR" sz="800" dirty="0" smtClean="0"/>
              <a:t>)</a:t>
            </a:r>
            <a:r>
              <a:rPr lang="ko-KR" altLang="en-US" sz="800" dirty="0" smtClean="0"/>
              <a:t>에게 계산하여 지급하여야 하며 미지급시 낙찰물건에 강제경매를 신청한다</a:t>
            </a:r>
            <a:r>
              <a:rPr lang="en-US" altLang="ko-KR" sz="800" dirty="0" smtClean="0"/>
              <a:t>.</a:t>
            </a:r>
            <a:endParaRPr lang="ko-KR" altLang="en-US" sz="800" dirty="0" smtClean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컨설팅 수수료는 </a:t>
            </a:r>
            <a:r>
              <a:rPr lang="ko-KR" altLang="en-US" sz="800" b="1" dirty="0" smtClean="0"/>
              <a:t>부가가치세 별도</a:t>
            </a:r>
            <a:r>
              <a:rPr lang="ko-KR" altLang="en-US" sz="800" dirty="0" smtClean="0"/>
              <a:t>로 정한다</a:t>
            </a:r>
            <a:r>
              <a:rPr lang="en-US" altLang="ko-KR" sz="800" dirty="0" smtClean="0"/>
              <a:t>. </a:t>
            </a:r>
            <a:r>
              <a:rPr lang="ko-KR" altLang="en-US" sz="800" dirty="0" smtClean="0"/>
              <a:t>단</a:t>
            </a:r>
            <a:r>
              <a:rPr lang="en-US" altLang="ko-KR" sz="800" dirty="0" smtClean="0"/>
              <a:t>, </a:t>
            </a:r>
            <a:r>
              <a:rPr lang="ko-KR" altLang="en-US" sz="800" dirty="0" smtClean="0"/>
              <a:t>감정가 </a:t>
            </a:r>
            <a:r>
              <a:rPr lang="en-US" altLang="ko-KR" sz="800" dirty="0" smtClean="0"/>
              <a:t>1</a:t>
            </a:r>
            <a:r>
              <a:rPr lang="ko-KR" altLang="en-US" sz="800" dirty="0" smtClean="0"/>
              <a:t>억</a:t>
            </a:r>
            <a:r>
              <a:rPr lang="en-US" altLang="ko-KR" sz="800" dirty="0" smtClean="0"/>
              <a:t>4</a:t>
            </a:r>
            <a:r>
              <a:rPr lang="ko-KR" altLang="en-US" sz="800" dirty="0" err="1" smtClean="0"/>
              <a:t>천만원</a:t>
            </a:r>
            <a:r>
              <a:rPr lang="ko-KR" altLang="en-US" sz="800" dirty="0" smtClean="0"/>
              <a:t> 미만은 기본 </a:t>
            </a:r>
            <a:r>
              <a:rPr lang="ko-KR" altLang="en-US" sz="800" dirty="0" err="1" smtClean="0"/>
              <a:t>최저보수액</a:t>
            </a:r>
            <a:r>
              <a:rPr lang="ko-KR" altLang="en-US" sz="800" dirty="0" smtClean="0"/>
              <a:t> </a:t>
            </a:r>
            <a:r>
              <a:rPr lang="en-US" altLang="ko-KR" sz="800" dirty="0" smtClean="0"/>
              <a:t>130</a:t>
            </a:r>
            <a:r>
              <a:rPr lang="ko-KR" altLang="en-US" sz="800" dirty="0" smtClean="0"/>
              <a:t>만원으로 한다</a:t>
            </a:r>
            <a:r>
              <a:rPr lang="en-US" altLang="ko-KR" sz="800" dirty="0" smtClean="0"/>
              <a:t>. </a:t>
            </a:r>
            <a:endParaRPr lang="ko-KR" altLang="en-US" sz="800" dirty="0" smtClean="0"/>
          </a:p>
          <a:p>
            <a:r>
              <a:rPr lang="en-US" altLang="ko-KR" sz="800" dirty="0" smtClean="0"/>
              <a:t>3. </a:t>
            </a:r>
            <a:r>
              <a:rPr lang="ko-KR" altLang="en-US" sz="800" dirty="0" smtClean="0"/>
              <a:t>입찰결과 </a:t>
            </a:r>
            <a:r>
              <a:rPr lang="ko-KR" altLang="en-US" sz="800" dirty="0" err="1" smtClean="0"/>
              <a:t>패찰시</a:t>
            </a:r>
            <a:r>
              <a:rPr lang="ko-KR" altLang="en-US" sz="800" dirty="0" smtClean="0"/>
              <a:t> “갑”은 대체목적물에 대한 정보의 제공 및 컨설팅의 지속을 </a:t>
            </a:r>
            <a:r>
              <a:rPr lang="ko-KR" altLang="en-US" sz="800" dirty="0" err="1" smtClean="0"/>
              <a:t>요구할수</a:t>
            </a:r>
            <a:r>
              <a:rPr lang="ko-KR" altLang="en-US" sz="800" dirty="0" smtClean="0"/>
              <a:t> 있다</a:t>
            </a:r>
            <a:r>
              <a:rPr lang="en-US" altLang="ko-KR" sz="800" dirty="0" smtClean="0"/>
              <a:t>. “</a:t>
            </a:r>
            <a:r>
              <a:rPr lang="ko-KR" altLang="en-US" sz="800" dirty="0" smtClean="0"/>
              <a:t>을”은 대체목적을 컨설팅 업무를 수행한다</a:t>
            </a:r>
            <a:r>
              <a:rPr lang="en-US" altLang="ko-KR" sz="800" dirty="0" smtClean="0"/>
              <a:t>, (</a:t>
            </a:r>
            <a:r>
              <a:rPr lang="ko-KR" altLang="en-US" sz="800" dirty="0" smtClean="0"/>
              <a:t>단</a:t>
            </a:r>
            <a:r>
              <a:rPr lang="en-US" altLang="ko-KR" sz="800" dirty="0" smtClean="0"/>
              <a:t>, </a:t>
            </a:r>
          </a:p>
          <a:p>
            <a:r>
              <a:rPr lang="en-US" altLang="ko-KR" sz="800" dirty="0" smtClean="0"/>
              <a:t>   1</a:t>
            </a:r>
            <a:r>
              <a:rPr lang="ko-KR" altLang="en-US" sz="800" dirty="0" smtClean="0"/>
              <a:t>회 물건 낙찰 </a:t>
            </a:r>
            <a:r>
              <a:rPr lang="ko-KR" altLang="en-US" sz="800" dirty="0" err="1" smtClean="0"/>
              <a:t>받을때</a:t>
            </a:r>
            <a:r>
              <a:rPr lang="ko-KR" altLang="en-US" sz="800" dirty="0" smtClean="0"/>
              <a:t> 까지 계약금은 지불을 </a:t>
            </a:r>
            <a:r>
              <a:rPr lang="ko-KR" altLang="en-US" sz="800" dirty="0" err="1" smtClean="0"/>
              <a:t>않하며</a:t>
            </a:r>
            <a:r>
              <a:rPr lang="ko-KR" altLang="en-US" sz="800" dirty="0" smtClean="0"/>
              <a:t> 조사비용과 입찰참여시 발생되는 실비는 지급한다</a:t>
            </a:r>
            <a:r>
              <a:rPr lang="en-US" altLang="ko-KR" sz="800" dirty="0" smtClean="0"/>
              <a:t>. </a:t>
            </a:r>
            <a:r>
              <a:rPr lang="ko-KR" altLang="en-US" sz="800" dirty="0" smtClean="0"/>
              <a:t>또한 </a:t>
            </a:r>
            <a:r>
              <a:rPr lang="en-US" altLang="ko-KR" sz="800" dirty="0" smtClean="0"/>
              <a:t>1</a:t>
            </a:r>
            <a:r>
              <a:rPr lang="ko-KR" altLang="en-US" sz="800" dirty="0" smtClean="0"/>
              <a:t>회 </a:t>
            </a:r>
            <a:r>
              <a:rPr lang="ko-KR" altLang="en-US" sz="800" dirty="0" err="1" smtClean="0"/>
              <a:t>낙찰후</a:t>
            </a:r>
            <a:r>
              <a:rPr lang="ko-KR" altLang="en-US" sz="800" dirty="0" smtClean="0"/>
              <a:t> </a:t>
            </a:r>
            <a:r>
              <a:rPr lang="en-US" altLang="ko-KR" sz="800" dirty="0" smtClean="0"/>
              <a:t>2</a:t>
            </a:r>
            <a:r>
              <a:rPr lang="ko-KR" altLang="en-US" sz="800" dirty="0" smtClean="0"/>
              <a:t>회째 </a:t>
            </a:r>
            <a:r>
              <a:rPr lang="ko-KR" altLang="en-US" sz="800" dirty="0" err="1" smtClean="0"/>
              <a:t>경매의뢰시</a:t>
            </a:r>
            <a:r>
              <a:rPr lang="ko-KR" altLang="en-US" sz="800" dirty="0" smtClean="0"/>
              <a:t> 계   </a:t>
            </a:r>
            <a:endParaRPr lang="en-US" altLang="ko-KR" sz="800" dirty="0" smtClean="0"/>
          </a:p>
          <a:p>
            <a:r>
              <a:rPr lang="en-US" altLang="ko-KR" sz="800" dirty="0" smtClean="0"/>
              <a:t>   </a:t>
            </a:r>
            <a:r>
              <a:rPr lang="ko-KR" altLang="en-US" sz="800" dirty="0" err="1" smtClean="0"/>
              <a:t>약금은</a:t>
            </a:r>
            <a:r>
              <a:rPr lang="ko-KR" altLang="en-US" sz="800" dirty="0" smtClean="0"/>
              <a:t> </a:t>
            </a:r>
            <a:r>
              <a:rPr lang="en-US" altLang="ko-KR" sz="800" dirty="0" smtClean="0"/>
              <a:t>10</a:t>
            </a:r>
            <a:r>
              <a:rPr lang="ko-KR" altLang="en-US" sz="800" dirty="0" smtClean="0"/>
              <a:t>만원으로 한다</a:t>
            </a:r>
            <a:r>
              <a:rPr lang="en-US" altLang="ko-KR" sz="800" dirty="0" smtClean="0"/>
              <a:t>.) </a:t>
            </a:r>
            <a:endParaRPr lang="ko-KR" altLang="en-US" sz="800" dirty="0" smtClean="0"/>
          </a:p>
          <a:p>
            <a:r>
              <a:rPr lang="en-US" altLang="ko-KR" sz="800" dirty="0" smtClean="0"/>
              <a:t>4. “</a:t>
            </a:r>
            <a:r>
              <a:rPr lang="ko-KR" altLang="en-US" sz="800" dirty="0" smtClean="0"/>
              <a:t>갑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은 낙찰후 불허가</a:t>
            </a:r>
            <a:r>
              <a:rPr lang="en-US" altLang="ko-KR" sz="800" dirty="0" smtClean="0"/>
              <a:t>, </a:t>
            </a:r>
            <a:r>
              <a:rPr lang="ko-KR" altLang="en-US" sz="800" dirty="0" smtClean="0"/>
              <a:t>취하</a:t>
            </a:r>
            <a:r>
              <a:rPr lang="en-US" altLang="ko-KR" sz="800" dirty="0" smtClean="0"/>
              <a:t>, </a:t>
            </a:r>
            <a:r>
              <a:rPr lang="ko-KR" altLang="en-US" sz="800" dirty="0" err="1" smtClean="0"/>
              <a:t>잔금미납부</a:t>
            </a:r>
            <a:r>
              <a:rPr lang="ko-KR" altLang="en-US" sz="800" dirty="0" smtClean="0"/>
              <a:t> 등으로 해당 목적물에 대한 취득을 달성할 수 </a:t>
            </a:r>
            <a:r>
              <a:rPr lang="ko-KR" altLang="en-US" sz="800" dirty="0" err="1" smtClean="0"/>
              <a:t>없을때에는</a:t>
            </a:r>
            <a:r>
              <a:rPr lang="ko-KR" altLang="en-US" sz="800" dirty="0" smtClean="0"/>
              <a:t>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갑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이 포기하는것으로 간주하며</a:t>
            </a:r>
            <a:r>
              <a:rPr lang="en-US" altLang="ko-KR" sz="800" dirty="0" smtClean="0"/>
              <a:t>,</a:t>
            </a:r>
            <a:r>
              <a:rPr lang="ko-KR" altLang="en-US" sz="800" dirty="0" smtClean="0"/>
              <a:t>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을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에게   </a:t>
            </a:r>
            <a:endParaRPr lang="en-US" altLang="ko-KR" sz="800" dirty="0" smtClean="0"/>
          </a:p>
          <a:p>
            <a:r>
              <a:rPr lang="en-US" altLang="ko-KR" sz="800" dirty="0" smtClean="0"/>
              <a:t>   </a:t>
            </a:r>
            <a:r>
              <a:rPr lang="ko-KR" altLang="en-US" sz="800" dirty="0" smtClean="0"/>
              <a:t>법원의 </a:t>
            </a:r>
            <a:r>
              <a:rPr lang="ko-KR" altLang="en-US" sz="800" dirty="0" err="1" smtClean="0"/>
              <a:t>입찰보증금보관금과</a:t>
            </a:r>
            <a:r>
              <a:rPr lang="ko-KR" altLang="en-US" sz="800" dirty="0" smtClean="0"/>
              <a:t> 컨설팅수임료</a:t>
            </a:r>
            <a:r>
              <a:rPr lang="en-US" altLang="ko-KR" sz="800" dirty="0" smtClean="0"/>
              <a:t>.</a:t>
            </a:r>
            <a:r>
              <a:rPr lang="ko-KR" altLang="en-US" sz="800" dirty="0" err="1" smtClean="0"/>
              <a:t>조사료등에</a:t>
            </a:r>
            <a:r>
              <a:rPr lang="ko-KR" altLang="en-US" sz="800" dirty="0" smtClean="0"/>
              <a:t> 대한 손해배상청구를 </a:t>
            </a:r>
            <a:r>
              <a:rPr lang="ko-KR" altLang="en-US" sz="800" dirty="0" err="1" smtClean="0"/>
              <a:t>하지않는다</a:t>
            </a:r>
            <a:r>
              <a:rPr lang="en-US" altLang="ko-KR" sz="800" dirty="0" smtClean="0"/>
              <a:t>. </a:t>
            </a:r>
            <a:r>
              <a:rPr lang="ko-KR" altLang="en-US" sz="800" dirty="0" smtClean="0"/>
              <a:t>또한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을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은 입찰참여 목적물에 대한 제반업무를 수</a:t>
            </a:r>
            <a:endParaRPr lang="en-US" altLang="ko-KR" sz="800" dirty="0" smtClean="0"/>
          </a:p>
          <a:p>
            <a:r>
              <a:rPr lang="en-US" altLang="ko-KR" sz="800" dirty="0" smtClean="0"/>
              <a:t>   </a:t>
            </a:r>
            <a:r>
              <a:rPr lang="ko-KR" altLang="en-US" sz="800" dirty="0" err="1" smtClean="0"/>
              <a:t>행하였음으로</a:t>
            </a:r>
            <a:r>
              <a:rPr lang="ko-KR" altLang="en-US" sz="800" dirty="0" smtClean="0"/>
              <a:t> 지급된 수수료는 </a:t>
            </a:r>
            <a:r>
              <a:rPr lang="en-US" altLang="ko-KR" sz="800" dirty="0" smtClean="0"/>
              <a:t>“</a:t>
            </a:r>
            <a:r>
              <a:rPr lang="ko-KR" altLang="en-US" sz="800" dirty="0" smtClean="0"/>
              <a:t>갑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에게 지급하지 않는다</a:t>
            </a:r>
            <a:r>
              <a:rPr lang="en-US" altLang="ko-KR" sz="800" dirty="0" smtClean="0"/>
              <a:t>.</a:t>
            </a:r>
          </a:p>
          <a:p>
            <a:endParaRPr lang="ko-KR" altLang="en-US" sz="800" dirty="0" smtClean="0"/>
          </a:p>
          <a:p>
            <a:r>
              <a:rPr lang="ko-KR" altLang="en-US" sz="800" b="1" dirty="0" smtClean="0"/>
              <a:t>제</a:t>
            </a:r>
            <a:r>
              <a:rPr lang="en-US" altLang="ko-KR" sz="800" b="1" dirty="0" smtClean="0"/>
              <a:t>7</a:t>
            </a:r>
            <a:r>
              <a:rPr lang="ko-KR" altLang="en-US" sz="800" b="1" dirty="0" smtClean="0"/>
              <a:t>조 </a:t>
            </a:r>
            <a:r>
              <a:rPr lang="en-US" altLang="ko-KR" sz="800" b="1" dirty="0" smtClean="0"/>
              <a:t>(</a:t>
            </a:r>
            <a:r>
              <a:rPr lang="ko-KR" altLang="en-US" sz="800" b="1" dirty="0" smtClean="0"/>
              <a:t>피해보상 규정 및 권리</a:t>
            </a:r>
            <a:r>
              <a:rPr lang="en-US" altLang="ko-KR" sz="800" b="1" dirty="0" smtClean="0"/>
              <a:t>, </a:t>
            </a:r>
            <a:r>
              <a:rPr lang="ko-KR" altLang="en-US" sz="800" b="1" dirty="0" smtClean="0"/>
              <a:t>의무양도 금지</a:t>
            </a:r>
            <a:r>
              <a:rPr lang="en-US" altLang="ko-KR" sz="800" b="1" dirty="0" smtClean="0"/>
              <a:t>)</a:t>
            </a:r>
            <a:endParaRPr lang="ko-KR" altLang="en-US" sz="800" dirty="0" smtClean="0"/>
          </a:p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본 사건 </a:t>
            </a:r>
            <a:r>
              <a:rPr lang="ko-KR" altLang="en-US" sz="800" dirty="0" err="1" smtClean="0"/>
              <a:t>낙찰후</a:t>
            </a:r>
            <a:r>
              <a:rPr lang="ko-KR" altLang="en-US" sz="800" dirty="0" smtClean="0"/>
              <a:t> “을”의 권리분석 실수로 인하여 입찰보증금을 </a:t>
            </a:r>
            <a:r>
              <a:rPr lang="ko-KR" altLang="en-US" sz="800" dirty="0" err="1" smtClean="0"/>
              <a:t>반환받지</a:t>
            </a:r>
            <a:r>
              <a:rPr lang="ko-KR" altLang="en-US" sz="800" dirty="0" smtClean="0"/>
              <a:t> 못한 경우에는 입찰보증금과 지급된 수수료 전액 및 입찰보증금의 년</a:t>
            </a:r>
            <a:endParaRPr lang="en-US" altLang="ko-KR" sz="800" dirty="0" smtClean="0"/>
          </a:p>
          <a:p>
            <a:r>
              <a:rPr lang="ko-KR" altLang="en-US" sz="800" dirty="0" smtClean="0"/>
              <a:t>   리 </a:t>
            </a:r>
            <a:r>
              <a:rPr lang="en-US" altLang="ko-KR" sz="800" dirty="0" smtClean="0"/>
              <a:t>20%</a:t>
            </a:r>
            <a:r>
              <a:rPr lang="ko-KR" altLang="en-US" sz="800" dirty="0" smtClean="0"/>
              <a:t>에 해당되는 이자를 함께 지체없이 배상하여야 한다</a:t>
            </a:r>
            <a:r>
              <a:rPr lang="en-US" altLang="ko-KR" sz="800" dirty="0" smtClean="0"/>
              <a:t>.</a:t>
            </a:r>
            <a:endParaRPr lang="ko-KR" altLang="en-US" sz="800" dirty="0" smtClean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천재지변 또는 “을”의 귀책사유에 의하지 아니한 법원명령 등의 불가항력적인 사유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소유자의 항고</a:t>
            </a:r>
            <a:r>
              <a:rPr lang="en-US" altLang="ko-KR" sz="800" dirty="0" smtClean="0"/>
              <a:t>, </a:t>
            </a:r>
            <a:r>
              <a:rPr lang="ko-KR" altLang="en-US" sz="800" dirty="0" smtClean="0"/>
              <a:t>이해관계인 </a:t>
            </a:r>
            <a:r>
              <a:rPr lang="ko-KR" altLang="en-US" sz="800" dirty="0" err="1" smtClean="0"/>
              <a:t>이의제기등</a:t>
            </a:r>
            <a:r>
              <a:rPr lang="en-US" altLang="ko-KR" sz="800" dirty="0" smtClean="0"/>
              <a:t>)</a:t>
            </a:r>
            <a:r>
              <a:rPr lang="ko-KR" altLang="en-US" sz="800" dirty="0" smtClean="0"/>
              <a:t>로 인하여 컨설팅</a:t>
            </a:r>
            <a:endParaRPr lang="en-US" altLang="ko-KR" sz="800" dirty="0" smtClean="0"/>
          </a:p>
          <a:p>
            <a:r>
              <a:rPr lang="en-US" altLang="ko-KR" sz="800" dirty="0" smtClean="0"/>
              <a:t> </a:t>
            </a:r>
            <a:r>
              <a:rPr lang="ko-KR" altLang="en-US" sz="800" dirty="0" smtClean="0"/>
              <a:t>  절차가 지연 또는 정지될 경우 “을”은 이를“갑”에게 통지하기로 하며</a:t>
            </a:r>
            <a:r>
              <a:rPr lang="en-US" altLang="ko-KR" sz="800" dirty="0" smtClean="0"/>
              <a:t>, </a:t>
            </a:r>
            <a:r>
              <a:rPr lang="ko-KR" altLang="en-US" sz="800" dirty="0" err="1" smtClean="0"/>
              <a:t>이경우에는</a:t>
            </a:r>
            <a:r>
              <a:rPr lang="ko-KR" altLang="en-US" sz="800" dirty="0" smtClean="0"/>
              <a:t> 계약해제 또는 피해를 </a:t>
            </a:r>
            <a:r>
              <a:rPr lang="ko-KR" altLang="en-US" sz="800" dirty="0" err="1" smtClean="0"/>
              <a:t>주장할수</a:t>
            </a:r>
            <a:r>
              <a:rPr lang="ko-KR" altLang="en-US" sz="800" dirty="0" smtClean="0"/>
              <a:t> 없다</a:t>
            </a:r>
            <a:r>
              <a:rPr lang="en-US" altLang="ko-KR" sz="800" dirty="0" smtClean="0"/>
              <a:t>.</a:t>
            </a:r>
            <a:endParaRPr lang="ko-KR" altLang="en-US" sz="800" dirty="0" smtClean="0"/>
          </a:p>
          <a:p>
            <a:r>
              <a:rPr lang="en-US" altLang="ko-KR" sz="800" dirty="0" smtClean="0"/>
              <a:t>3. “</a:t>
            </a:r>
            <a:r>
              <a:rPr lang="ko-KR" altLang="en-US" sz="800" dirty="0" smtClean="0"/>
              <a:t>갑”과 “을”간에 경매의뢰 </a:t>
            </a:r>
            <a:r>
              <a:rPr lang="ko-KR" altLang="en-US" sz="800" dirty="0" err="1" smtClean="0"/>
              <a:t>계약체결후</a:t>
            </a:r>
            <a:r>
              <a:rPr lang="ko-KR" altLang="en-US" sz="800" dirty="0" smtClean="0"/>
              <a:t> “을”이 제공한 정보를 입수하여 “갑”이 단독으로 입찰을 참여한 경우에는 컨설팅업무를 완료한 것으로</a:t>
            </a:r>
            <a:endParaRPr lang="en-US" altLang="ko-KR" sz="800" dirty="0" smtClean="0"/>
          </a:p>
          <a:p>
            <a:r>
              <a:rPr lang="en-US" altLang="ko-KR" sz="800" dirty="0" smtClean="0"/>
              <a:t>  </a:t>
            </a:r>
            <a:r>
              <a:rPr lang="ko-KR" altLang="en-US" sz="800" dirty="0" smtClean="0"/>
              <a:t> 간주하여 “갑”은 </a:t>
            </a:r>
            <a:r>
              <a:rPr lang="ko-KR" altLang="en-US" sz="800" dirty="0" err="1" smtClean="0"/>
              <a:t>약정한수수료를</a:t>
            </a:r>
            <a:r>
              <a:rPr lang="ko-KR" altLang="en-US" sz="800" dirty="0" smtClean="0"/>
              <a:t> </a:t>
            </a:r>
            <a:r>
              <a:rPr lang="en-US" altLang="ko-KR" sz="800" dirty="0" smtClean="0"/>
              <a:t>2</a:t>
            </a:r>
            <a:r>
              <a:rPr lang="ko-KR" altLang="en-US" sz="800" dirty="0" smtClean="0"/>
              <a:t>배에 해당되는 금액을 지불하여야 하기로 한다</a:t>
            </a:r>
            <a:r>
              <a:rPr lang="en-US" altLang="ko-KR" sz="800" dirty="0" smtClean="0"/>
              <a:t>.</a:t>
            </a:r>
          </a:p>
          <a:p>
            <a:r>
              <a:rPr lang="en-US" altLang="ko-KR" sz="800" dirty="0" smtClean="0"/>
              <a:t>4. “</a:t>
            </a:r>
            <a:r>
              <a:rPr lang="ko-KR" altLang="en-US" sz="800" dirty="0" smtClean="0"/>
              <a:t>을</a:t>
            </a:r>
            <a:r>
              <a:rPr lang="en-US" altLang="ko-KR" sz="800" dirty="0" smtClean="0"/>
              <a:t>”</a:t>
            </a:r>
            <a:r>
              <a:rPr lang="ko-KR" altLang="en-US" sz="800" dirty="0" smtClean="0"/>
              <a:t>의 책임자 승낙없이 </a:t>
            </a:r>
            <a:r>
              <a:rPr lang="ko-KR" altLang="en-US" sz="800" dirty="0" err="1" smtClean="0"/>
              <a:t>담당컨설트와</a:t>
            </a:r>
            <a:r>
              <a:rPr lang="ko-KR" altLang="en-US" sz="800" dirty="0" smtClean="0"/>
              <a:t> 이루어지는 내용은 본사와 상관이 </a:t>
            </a:r>
            <a:r>
              <a:rPr lang="ko-KR" altLang="en-US" sz="800" dirty="0" err="1" smtClean="0"/>
              <a:t>없는것으로</a:t>
            </a:r>
            <a:r>
              <a:rPr lang="ko-KR" altLang="en-US" sz="800" dirty="0" smtClean="0"/>
              <a:t> 하며 피해가 발생시  손해배상 청구를 하지 않는다</a:t>
            </a:r>
            <a:r>
              <a:rPr lang="en-US" altLang="ko-KR" sz="800" dirty="0" smtClean="0"/>
              <a:t>. </a:t>
            </a:r>
            <a:endParaRPr lang="ko-KR" altLang="en-US" sz="800" dirty="0" smtClean="0"/>
          </a:p>
          <a:p>
            <a:r>
              <a:rPr lang="en-US" altLang="ko-KR" sz="800" dirty="0" smtClean="0"/>
              <a:t>5. </a:t>
            </a:r>
            <a:r>
              <a:rPr lang="ko-KR" altLang="en-US" sz="800" dirty="0" smtClean="0"/>
              <a:t>본 계약으로 인해 발생되는 권리</a:t>
            </a:r>
            <a:r>
              <a:rPr lang="en-US" altLang="ko-KR" sz="800" dirty="0" smtClean="0"/>
              <a:t>, </a:t>
            </a:r>
            <a:r>
              <a:rPr lang="ko-KR" altLang="en-US" sz="800" dirty="0" smtClean="0"/>
              <a:t>의무는 “갑”과 “을”의 상호간에 협의 없이 제</a:t>
            </a:r>
            <a:r>
              <a:rPr lang="en-US" altLang="ko-KR" sz="800" dirty="0" smtClean="0"/>
              <a:t>3</a:t>
            </a:r>
            <a:r>
              <a:rPr lang="ko-KR" altLang="en-US" sz="800" dirty="0" smtClean="0"/>
              <a:t>자에게 </a:t>
            </a:r>
            <a:r>
              <a:rPr lang="ko-KR" altLang="en-US" sz="800" dirty="0" err="1" smtClean="0"/>
              <a:t>양도및</a:t>
            </a:r>
            <a:r>
              <a:rPr lang="ko-KR" altLang="en-US" sz="800" dirty="0" smtClean="0"/>
              <a:t> 정보제공을 </a:t>
            </a:r>
            <a:r>
              <a:rPr lang="ko-KR" altLang="en-US" sz="800" dirty="0" err="1" smtClean="0"/>
              <a:t>할수</a:t>
            </a:r>
            <a:r>
              <a:rPr lang="ko-KR" altLang="en-US" sz="800" dirty="0" smtClean="0"/>
              <a:t> 없다</a:t>
            </a:r>
            <a:r>
              <a:rPr lang="en-US" altLang="ko-KR" sz="800" dirty="0" smtClean="0"/>
              <a:t>.</a:t>
            </a:r>
          </a:p>
          <a:p>
            <a:endParaRPr lang="ko-KR" altLang="en-US" sz="800" dirty="0" smtClean="0"/>
          </a:p>
          <a:p>
            <a:r>
              <a:rPr lang="ko-KR" altLang="en-US" sz="800" b="1" dirty="0" smtClean="0"/>
              <a:t>제</a:t>
            </a:r>
            <a:r>
              <a:rPr lang="en-US" altLang="ko-KR" sz="800" b="1" dirty="0" smtClean="0"/>
              <a:t>8</a:t>
            </a:r>
            <a:r>
              <a:rPr lang="ko-KR" altLang="en-US" sz="800" b="1" dirty="0" smtClean="0"/>
              <a:t>조 </a:t>
            </a:r>
            <a:r>
              <a:rPr lang="en-US" altLang="ko-KR" sz="800" b="1" dirty="0" smtClean="0"/>
              <a:t>(</a:t>
            </a:r>
            <a:r>
              <a:rPr lang="ko-KR" altLang="en-US" sz="800" b="1" dirty="0" smtClean="0"/>
              <a:t>특약조건 작성 및 기타</a:t>
            </a:r>
            <a:r>
              <a:rPr lang="en-US" altLang="ko-KR" sz="800" b="1" dirty="0" smtClean="0"/>
              <a:t>)</a:t>
            </a:r>
            <a:endParaRPr lang="ko-KR" altLang="en-US" sz="800" dirty="0" smtClean="0"/>
          </a:p>
          <a:p>
            <a:r>
              <a:rPr lang="en-US" altLang="ko-KR" sz="800" dirty="0" smtClean="0"/>
              <a:t>1. “</a:t>
            </a:r>
            <a:r>
              <a:rPr lang="ko-KR" altLang="en-US" sz="800" dirty="0" smtClean="0"/>
              <a:t>갑”은 업무상 “을”의 </a:t>
            </a:r>
            <a:r>
              <a:rPr lang="ko-KR" altLang="en-US" sz="800" dirty="0" err="1" smtClean="0"/>
              <a:t>담당컨설트와</a:t>
            </a:r>
            <a:r>
              <a:rPr lang="ko-KR" altLang="en-US" sz="800" dirty="0" smtClean="0"/>
              <a:t> 연락이 </a:t>
            </a:r>
            <a:r>
              <a:rPr lang="ko-KR" altLang="en-US" sz="800" dirty="0" err="1" smtClean="0"/>
              <a:t>않될시에는</a:t>
            </a:r>
            <a:r>
              <a:rPr lang="ko-KR" altLang="en-US" sz="800" dirty="0" smtClean="0"/>
              <a:t> </a:t>
            </a:r>
            <a:r>
              <a:rPr lang="ko-KR" altLang="en-US" sz="800" dirty="0" err="1" smtClean="0"/>
              <a:t>지체없이</a:t>
            </a:r>
            <a:r>
              <a:rPr lang="ko-KR" altLang="en-US" sz="800" dirty="0" smtClean="0"/>
              <a:t> 본사로 연락을 취하여 자문을 요구한다</a:t>
            </a:r>
            <a:r>
              <a:rPr lang="en-US" altLang="ko-KR" sz="800" dirty="0" smtClean="0"/>
              <a:t>.</a:t>
            </a:r>
            <a:endParaRPr lang="ko-KR" altLang="en-US" sz="800" dirty="0" smtClean="0"/>
          </a:p>
          <a:p>
            <a:r>
              <a:rPr lang="en-US" altLang="ko-KR" sz="800" dirty="0" smtClean="0"/>
              <a:t>2. “</a:t>
            </a:r>
            <a:r>
              <a:rPr lang="ko-KR" altLang="en-US" sz="800" dirty="0" smtClean="0"/>
              <a:t>을”의 계약서 및 약관사항 이외의 “갑”의 다른 요구사항이 있을시에는 담당 </a:t>
            </a:r>
            <a:r>
              <a:rPr lang="ko-KR" altLang="en-US" sz="800" dirty="0" err="1" smtClean="0"/>
              <a:t>컨설트로</a:t>
            </a:r>
            <a:r>
              <a:rPr lang="ko-KR" altLang="en-US" sz="800" dirty="0" smtClean="0"/>
              <a:t> 인해 본사의 대표이사의 최종 결재가 </a:t>
            </a:r>
            <a:r>
              <a:rPr lang="ko-KR" altLang="en-US" sz="800" dirty="0" err="1" smtClean="0"/>
              <a:t>끝난후</a:t>
            </a:r>
            <a:r>
              <a:rPr lang="ko-KR" altLang="en-US" sz="800" dirty="0" smtClean="0"/>
              <a:t> 특약조건 </a:t>
            </a:r>
            <a:endParaRPr lang="en-US" altLang="ko-KR" sz="800" dirty="0" smtClean="0"/>
          </a:p>
          <a:p>
            <a:r>
              <a:rPr lang="en-US" altLang="ko-KR" sz="800" dirty="0" smtClean="0"/>
              <a:t> </a:t>
            </a:r>
            <a:r>
              <a:rPr lang="ko-KR" altLang="en-US" sz="800" dirty="0" smtClean="0"/>
              <a:t>  에 명시하여 추가약정을 </a:t>
            </a:r>
            <a:r>
              <a:rPr lang="ko-KR" altLang="en-US" sz="800" dirty="0" err="1" smtClean="0"/>
              <a:t>할수</a:t>
            </a:r>
            <a:r>
              <a:rPr lang="ko-KR" altLang="en-US" sz="800" dirty="0" smtClean="0"/>
              <a:t> 있다</a:t>
            </a:r>
            <a:r>
              <a:rPr lang="en-US" altLang="ko-KR" sz="800" dirty="0" smtClean="0"/>
              <a:t>. </a:t>
            </a:r>
            <a:r>
              <a:rPr lang="ko-KR" altLang="en-US" sz="800" dirty="0" smtClean="0"/>
              <a:t>단</a:t>
            </a:r>
            <a:r>
              <a:rPr lang="en-US" altLang="ko-KR" sz="800" dirty="0" smtClean="0"/>
              <a:t>, “</a:t>
            </a:r>
            <a:r>
              <a:rPr lang="ko-KR" altLang="en-US" sz="800" dirty="0" smtClean="0"/>
              <a:t>을”의 대표이사 결재가 없는 담당 컨설팅과의 단독협의는 “을”과 해당없음을 간주하며 단독협의에 따</a:t>
            </a:r>
            <a:endParaRPr lang="en-US" altLang="ko-KR" sz="800" dirty="0" smtClean="0"/>
          </a:p>
          <a:p>
            <a:r>
              <a:rPr lang="en-US" altLang="ko-KR" sz="800" dirty="0" smtClean="0"/>
              <a:t>   </a:t>
            </a:r>
            <a:r>
              <a:rPr lang="ko-KR" altLang="en-US" sz="800" dirty="0" err="1" smtClean="0"/>
              <a:t>른</a:t>
            </a:r>
            <a:r>
              <a:rPr lang="ko-KR" altLang="en-US" sz="800" dirty="0" smtClean="0"/>
              <a:t> 손해배상액은 청구하지 않으며 계약서 및 약관에 명시된 내용에 이행하기로 한다</a:t>
            </a:r>
            <a:r>
              <a:rPr lang="en-US" altLang="ko-KR" sz="800" dirty="0" smtClean="0"/>
              <a:t>.</a:t>
            </a:r>
          </a:p>
          <a:p>
            <a:endParaRPr lang="ko-KR" altLang="en-US" sz="800" dirty="0"/>
          </a:p>
          <a:p>
            <a:r>
              <a:rPr lang="en-US" altLang="ko-KR" sz="800" b="1" dirty="0"/>
              <a:t>※ </a:t>
            </a:r>
            <a:r>
              <a:rPr lang="ko-KR" altLang="en-US" sz="800" b="1" dirty="0" smtClean="0"/>
              <a:t>특약조건</a:t>
            </a:r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en-US" altLang="ko-KR" sz="800" b="1" dirty="0" smtClean="0"/>
          </a:p>
          <a:p>
            <a:endParaRPr lang="ko-KR" altLang="en-US" sz="800" dirty="0"/>
          </a:p>
          <a:p>
            <a:endParaRPr lang="ko-KR" altLang="en-US" sz="500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377776" y="7938788"/>
          <a:ext cx="6480720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0"/>
              </a:tblGrid>
              <a:tr h="72008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449784" y="8370837"/>
            <a:ext cx="65527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ko-KR" sz="800" b="1" dirty="0" smtClean="0"/>
          </a:p>
          <a:p>
            <a:endParaRPr lang="ko-KR" altLang="en-US" sz="800" b="1" dirty="0"/>
          </a:p>
        </p:txBody>
      </p:sp>
      <p:pic>
        <p:nvPicPr>
          <p:cNvPr id="8" name="그림 7" descr="index0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92717" y="9053038"/>
            <a:ext cx="1399794" cy="263021"/>
          </a:xfrm>
          <a:prstGeom prst="rect">
            <a:avLst/>
          </a:prstGeom>
        </p:spPr>
      </p:pic>
      <p:pic>
        <p:nvPicPr>
          <p:cNvPr id="9" name="그림 8" descr="010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38016" y="89917"/>
            <a:ext cx="2324758" cy="563500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449784" y="8730877"/>
            <a:ext cx="655272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900" b="1" dirty="0" smtClean="0"/>
              <a:t>위 약관에 대해 충분한 설명을 듣고 </a:t>
            </a:r>
            <a:r>
              <a:rPr lang="ko-KR" altLang="en-US" sz="900" b="1" dirty="0" err="1" smtClean="0"/>
              <a:t>확인후</a:t>
            </a:r>
            <a:r>
              <a:rPr lang="ko-KR" altLang="en-US" sz="900" b="1" dirty="0" smtClean="0"/>
              <a:t> 이에 동의 합니다</a:t>
            </a:r>
            <a:r>
              <a:rPr lang="en-US" altLang="ko-KR" sz="900" b="1" dirty="0" smtClean="0"/>
              <a:t>.__________________________________________ </a:t>
            </a:r>
            <a:r>
              <a:rPr lang="ko-KR" altLang="en-US" sz="900" b="1" dirty="0" smtClean="0"/>
              <a:t>서명날인</a:t>
            </a:r>
            <a:endParaRPr lang="ko-KR" altLang="en-US" sz="9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</TotalTime>
  <Words>2754</Words>
  <Application>Microsoft Office PowerPoint</Application>
  <PresentationFormat>사용자 지정</PresentationFormat>
  <Paragraphs>327</Paragraphs>
  <Slides>4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법원경매 컨설팅 계약서</vt:lpstr>
      <vt:lpstr>슬라이드 2</vt:lpstr>
      <vt:lpstr>법원경매 컨설팅 계약서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법원경매 컨설팅 계약서</dc:title>
  <dc:creator>최이사</dc:creator>
  <cp:lastModifiedBy>경매3</cp:lastModifiedBy>
  <cp:revision>112</cp:revision>
  <dcterms:created xsi:type="dcterms:W3CDTF">2011-12-16T02:45:14Z</dcterms:created>
  <dcterms:modified xsi:type="dcterms:W3CDTF">2012-01-05T05:23:15Z</dcterms:modified>
</cp:coreProperties>
</file>